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17"/>
  </p:notesMasterIdLst>
  <p:handoutMasterIdLst>
    <p:handoutMasterId r:id="rId18"/>
  </p:handoutMasterIdLst>
  <p:sldIdLst>
    <p:sldId id="1272" r:id="rId3"/>
    <p:sldId id="1894" r:id="rId4"/>
    <p:sldId id="1913" r:id="rId5"/>
    <p:sldId id="433" r:id="rId6"/>
    <p:sldId id="1892" r:id="rId7"/>
    <p:sldId id="1915" r:id="rId8"/>
    <p:sldId id="1893" r:id="rId9"/>
    <p:sldId id="425" r:id="rId10"/>
    <p:sldId id="424" r:id="rId11"/>
    <p:sldId id="420" r:id="rId12"/>
    <p:sldId id="421" r:id="rId13"/>
    <p:sldId id="422" r:id="rId14"/>
    <p:sldId id="432" r:id="rId15"/>
    <p:sldId id="189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ten Kate" initials="KtK" lastIdx="1" clrIdx="0">
    <p:extLst>
      <p:ext uri="{19B8F6BF-5375-455C-9EA6-DF929625EA0E}">
        <p15:presenceInfo xmlns:p15="http://schemas.microsoft.com/office/powerpoint/2012/main" userId="699bd6b92490cd22" providerId="Windows Live"/>
      </p:ext>
    </p:extLst>
  </p:cmAuthor>
  <p:cmAuthor id="2" name="Amrei Von Hase" initials="avh" lastIdx="8" clrIdx="1"/>
  <p:cmAuthor id="3" name="Amrei von Hase" initials="AvH" lastIdx="51" clrIdx="2">
    <p:extLst>
      <p:ext uri="{19B8F6BF-5375-455C-9EA6-DF929625EA0E}">
        <p15:presenceInfo xmlns:p15="http://schemas.microsoft.com/office/powerpoint/2012/main" userId="S-1-5-21-1663678848-3357185033-1859186257-1129" providerId="AD"/>
      </p:ext>
    </p:extLst>
  </p:cmAuthor>
  <p:cmAuthor id="4" name="Kerry ten Kate" initials="KtK [2]" lastIdx="1" clrIdx="3">
    <p:extLst>
      <p:ext uri="{19B8F6BF-5375-455C-9EA6-DF929625EA0E}">
        <p15:presenceInfo xmlns:p15="http://schemas.microsoft.com/office/powerpoint/2012/main" userId="S::ktenkate@forest-trends.org::67650bd9-cb32-4116-a6be-54fa68142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A32"/>
    <a:srgbClr val="CC0000"/>
    <a:srgbClr val="009999"/>
    <a:srgbClr val="CC6600"/>
    <a:srgbClr val="D18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58" autoAdjust="0"/>
    <p:restoredTop sz="91383" autoAdjust="0"/>
  </p:normalViewPr>
  <p:slideViewPr>
    <p:cSldViewPr snapToGrid="0">
      <p:cViewPr varScale="1">
        <p:scale>
          <a:sx n="79" d="100"/>
          <a:sy n="79" d="100"/>
        </p:scale>
        <p:origin x="180" y="64"/>
      </p:cViewPr>
      <p:guideLst>
        <p:guide orient="horz" pos="2136"/>
        <p:guide pos="3840"/>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47" d="100"/>
          <a:sy n="47" d="100"/>
        </p:scale>
        <p:origin x="271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8A64B0-8820-4446-B3FC-6DCE973207B7}" type="datetimeFigureOut">
              <a:rPr lang="en-US" smtClean="0"/>
              <a:t>2/17/2020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6DBFDE-8350-4B9E-8EB9-12048A222405}" type="slidenum">
              <a:rPr lang="en-US" smtClean="0"/>
              <a:t>‹#›</a:t>
            </a:fld>
            <a:endParaRPr lang="en-US"/>
          </a:p>
        </p:txBody>
      </p:sp>
    </p:spTree>
    <p:extLst>
      <p:ext uri="{BB962C8B-B14F-4D97-AF65-F5344CB8AC3E}">
        <p14:creationId xmlns:p14="http://schemas.microsoft.com/office/powerpoint/2010/main" val="10864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02FDA-DE64-40F6-8637-324925CF600C}" type="datetimeFigureOut">
              <a:rPr lang="en-GB" smtClean="0"/>
              <a:t>17/02/2020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DAD05-9F8E-438F-8658-A195C587F6E1}" type="slidenum">
              <a:rPr lang="en-GB" smtClean="0"/>
              <a:t>‹#›</a:t>
            </a:fld>
            <a:endParaRPr lang="en-GB"/>
          </a:p>
        </p:txBody>
      </p:sp>
    </p:spTree>
    <p:extLst>
      <p:ext uri="{BB962C8B-B14F-4D97-AF65-F5344CB8AC3E}">
        <p14:creationId xmlns:p14="http://schemas.microsoft.com/office/powerpoint/2010/main" val="339944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1</a:t>
            </a:fld>
            <a:endParaRPr lang="en-GB"/>
          </a:p>
        </p:txBody>
      </p:sp>
    </p:spTree>
    <p:extLst>
      <p:ext uri="{BB962C8B-B14F-4D97-AF65-F5344CB8AC3E}">
        <p14:creationId xmlns:p14="http://schemas.microsoft.com/office/powerpoint/2010/main" val="1210450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9E7ED1-D3E8-EA4B-9A97-126B7DA43CD3}" type="slidenum">
              <a:rPr lang="en-AU">
                <a:solidFill>
                  <a:prstClr val="white"/>
                </a:solidFill>
              </a:rPr>
              <a:pPr/>
              <a:t>10</a:t>
            </a:fld>
            <a:endParaRPr lang="en-AU">
              <a:solidFill>
                <a:prstClr val="white"/>
              </a:solidFill>
            </a:endParaRPr>
          </a:p>
        </p:txBody>
      </p:sp>
      <p:sp>
        <p:nvSpPr>
          <p:cNvPr id="79875" name="Rectangle 2"/>
          <p:cNvSpPr>
            <a:spLocks noGrp="1" noRot="1" noChangeAspect="1" noChangeArrowheads="1" noTextEdit="1"/>
          </p:cNvSpPr>
          <p:nvPr>
            <p:ph type="sldImg"/>
          </p:nvPr>
        </p:nvSpPr>
        <p:spPr>
          <a:xfrm>
            <a:off x="347663" y="409575"/>
            <a:ext cx="6161087" cy="3465513"/>
          </a:xfrm>
          <a:ln/>
        </p:spPr>
      </p:sp>
      <p:sp>
        <p:nvSpPr>
          <p:cNvPr id="79876" name="Rectangle 3"/>
          <p:cNvSpPr>
            <a:spLocks noGrp="1" noChangeArrowheads="1"/>
          </p:cNvSpPr>
          <p:nvPr>
            <p:ph type="body" idx="1"/>
          </p:nvPr>
        </p:nvSpPr>
        <p:spPr>
          <a:noFill/>
          <a:ln/>
        </p:spPr>
        <p:txBody>
          <a:bodyPr/>
          <a:lstStyle/>
          <a:p>
            <a:pPr eaLnBrk="1" hangingPunct="1"/>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399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9E7ED1-D3E8-EA4B-9A97-126B7DA43CD3}" type="slidenum">
              <a:rPr lang="en-AU">
                <a:solidFill>
                  <a:prstClr val="white"/>
                </a:solidFill>
              </a:rPr>
              <a:pPr/>
              <a:t>11</a:t>
            </a:fld>
            <a:endParaRPr lang="en-AU">
              <a:solidFill>
                <a:prstClr val="white"/>
              </a:solidFill>
            </a:endParaRPr>
          </a:p>
        </p:txBody>
      </p:sp>
      <p:sp>
        <p:nvSpPr>
          <p:cNvPr id="79875" name="Rectangle 2"/>
          <p:cNvSpPr>
            <a:spLocks noGrp="1" noRot="1" noChangeAspect="1" noChangeArrowheads="1" noTextEdit="1"/>
          </p:cNvSpPr>
          <p:nvPr>
            <p:ph type="sldImg"/>
          </p:nvPr>
        </p:nvSpPr>
        <p:spPr>
          <a:xfrm>
            <a:off x="442913" y="419100"/>
            <a:ext cx="5862637" cy="3297238"/>
          </a:xfrm>
          <a:ln/>
        </p:spPr>
      </p:sp>
      <p:sp>
        <p:nvSpPr>
          <p:cNvPr id="79876" name="Rectangle 3"/>
          <p:cNvSpPr>
            <a:spLocks noGrp="1" noChangeArrowheads="1"/>
          </p:cNvSpPr>
          <p:nvPr>
            <p:ph type="body" idx="1"/>
          </p:nvPr>
        </p:nvSpPr>
        <p:spPr>
          <a:noFill/>
          <a:ln/>
        </p:spPr>
        <p:txBody>
          <a:bodyPr/>
          <a:lstStyle/>
          <a:p>
            <a:pPr eaLnBrk="1" hangingPunct="1"/>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403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9E7ED1-D3E8-EA4B-9A97-126B7DA43CD3}" type="slidenum">
              <a:rPr lang="en-AU">
                <a:solidFill>
                  <a:prstClr val="white"/>
                </a:solidFill>
              </a:rPr>
              <a:pPr/>
              <a:t>12</a:t>
            </a:fld>
            <a:endParaRPr lang="en-AU">
              <a:solidFill>
                <a:prstClr val="white"/>
              </a:solidFill>
            </a:endParaRPr>
          </a:p>
        </p:txBody>
      </p:sp>
      <p:sp>
        <p:nvSpPr>
          <p:cNvPr id="79875" name="Rectangle 2"/>
          <p:cNvSpPr>
            <a:spLocks noGrp="1" noRot="1" noChangeAspect="1" noChangeArrowheads="1" noTextEdit="1"/>
          </p:cNvSpPr>
          <p:nvPr>
            <p:ph type="sldImg"/>
          </p:nvPr>
        </p:nvSpPr>
        <p:spPr>
          <a:xfrm>
            <a:off x="547688" y="428625"/>
            <a:ext cx="5845175" cy="3287713"/>
          </a:xfrm>
          <a:ln/>
        </p:spPr>
      </p:sp>
      <p:sp>
        <p:nvSpPr>
          <p:cNvPr id="79876" name="Rectangle 3"/>
          <p:cNvSpPr>
            <a:spLocks noGrp="1" noChangeArrowheads="1"/>
          </p:cNvSpPr>
          <p:nvPr>
            <p:ph type="body" idx="1"/>
          </p:nvPr>
        </p:nvSpPr>
        <p:spPr>
          <a:noFill/>
          <a:ln/>
        </p:spPr>
        <p:txBody>
          <a:bodyPr/>
          <a:lstStyle/>
          <a:p>
            <a:pPr eaLnBrk="1" hangingPunct="1"/>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37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9E7ED1-D3E8-EA4B-9A97-126B7DA43CD3}" type="slidenum">
              <a:rPr lang="en-AU">
                <a:solidFill>
                  <a:prstClr val="white"/>
                </a:solidFill>
              </a:rPr>
              <a:pPr/>
              <a:t>13</a:t>
            </a:fld>
            <a:endParaRPr lang="en-AU">
              <a:solidFill>
                <a:prstClr val="white"/>
              </a:solidFill>
            </a:endParaRPr>
          </a:p>
        </p:txBody>
      </p:sp>
      <p:sp>
        <p:nvSpPr>
          <p:cNvPr id="79875" name="Rectangle 2"/>
          <p:cNvSpPr>
            <a:spLocks noGrp="1" noRot="1" noChangeAspect="1" noChangeArrowheads="1" noTextEdit="1"/>
          </p:cNvSpPr>
          <p:nvPr>
            <p:ph type="sldImg"/>
          </p:nvPr>
        </p:nvSpPr>
        <p:spPr>
          <a:xfrm>
            <a:off x="522288" y="454025"/>
            <a:ext cx="5873750" cy="3303588"/>
          </a:xfrm>
          <a:ln/>
        </p:spPr>
      </p:sp>
      <p:sp>
        <p:nvSpPr>
          <p:cNvPr id="79876" name="Rectangle 3"/>
          <p:cNvSpPr>
            <a:spLocks noGrp="1" noChangeArrowheads="1"/>
          </p:cNvSpPr>
          <p:nvPr>
            <p:ph type="body" idx="1"/>
          </p:nvPr>
        </p:nvSpPr>
        <p:spPr>
          <a:noFill/>
          <a:ln/>
        </p:spPr>
        <p:txBody>
          <a:bodyPr/>
          <a:lstStyle/>
          <a:p>
            <a:pPr eaLnBrk="1" hangingPunct="1"/>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411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14</a:t>
            </a:fld>
            <a:endParaRPr lang="en-GB"/>
          </a:p>
        </p:txBody>
      </p:sp>
    </p:spTree>
    <p:extLst>
      <p:ext uri="{BB962C8B-B14F-4D97-AF65-F5344CB8AC3E}">
        <p14:creationId xmlns:p14="http://schemas.microsoft.com/office/powerpoint/2010/main" val="248896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a:t>
            </a:fld>
            <a:endParaRPr lang="en-GB"/>
          </a:p>
        </p:txBody>
      </p:sp>
    </p:spTree>
    <p:extLst>
      <p:ext uri="{BB962C8B-B14F-4D97-AF65-F5344CB8AC3E}">
        <p14:creationId xmlns:p14="http://schemas.microsoft.com/office/powerpoint/2010/main" val="356833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a:t>
            </a:fld>
            <a:endParaRPr lang="en-GB"/>
          </a:p>
        </p:txBody>
      </p:sp>
    </p:spTree>
    <p:extLst>
      <p:ext uri="{BB962C8B-B14F-4D97-AF65-F5344CB8AC3E}">
        <p14:creationId xmlns:p14="http://schemas.microsoft.com/office/powerpoint/2010/main" val="402161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COMBO project’s geographic scope and capacity of personnel</a:t>
            </a:r>
          </a:p>
        </p:txBody>
      </p:sp>
      <p:sp>
        <p:nvSpPr>
          <p:cNvPr id="4" name="Slide Number Placeholder 3"/>
          <p:cNvSpPr>
            <a:spLocks noGrp="1"/>
          </p:cNvSpPr>
          <p:nvPr>
            <p:ph type="sldNum" sz="quarter" idx="10"/>
          </p:nvPr>
        </p:nvSpPr>
        <p:spPr/>
        <p:txBody>
          <a:bodyPr/>
          <a:lstStyle/>
          <a:p>
            <a:fld id="{C6BDAD05-9F8E-438F-8658-A195C587F6E1}" type="slidenum">
              <a:rPr lang="en-GB" smtClean="0"/>
              <a:t>4</a:t>
            </a:fld>
            <a:endParaRPr lang="en-GB"/>
          </a:p>
        </p:txBody>
      </p:sp>
    </p:spTree>
    <p:extLst>
      <p:ext uri="{BB962C8B-B14F-4D97-AF65-F5344CB8AC3E}">
        <p14:creationId xmlns:p14="http://schemas.microsoft.com/office/powerpoint/2010/main" val="382473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7" name="Google Shape;1017;p112:notes"/>
          <p:cNvSpPr txBox="1">
            <a:spLocks noGrp="1"/>
          </p:cNvSpPr>
          <p:nvPr>
            <p:ph type="body" idx="1"/>
          </p:nvPr>
        </p:nvSpPr>
        <p:spPr>
          <a:xfrm>
            <a:off x="705272" y="4512568"/>
            <a:ext cx="5852160" cy="4320540"/>
          </a:xfrm>
          <a:prstGeom prst="rect">
            <a:avLst/>
          </a:prstGeom>
          <a:noFill/>
          <a:ln>
            <a:noFill/>
          </a:ln>
        </p:spPr>
        <p:txBody>
          <a:bodyPr spcFirstLastPara="1" wrap="square" lIns="96650" tIns="48325" rIns="96650" bIns="48325" anchor="t" anchorCtr="0">
            <a:noAutofit/>
          </a:bodyPr>
          <a:lstStyle/>
          <a:p>
            <a:pPr marL="0" marR="0" lvl="0" indent="0" algn="l" rtl="0">
              <a:lnSpc>
                <a:spcPct val="80000"/>
              </a:lnSpc>
              <a:spcBef>
                <a:spcPts val="0"/>
              </a:spcBef>
              <a:spcAft>
                <a:spcPts val="0"/>
              </a:spcAft>
              <a:buNone/>
            </a:pPr>
            <a:endParaRPr dirty="0"/>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p:txBody>
      </p:sp>
      <p:sp>
        <p:nvSpPr>
          <p:cNvPr id="1018" name="Google Shape;1018;p112: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5</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582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7" name="Google Shape;1017;p112:notes"/>
          <p:cNvSpPr txBox="1">
            <a:spLocks noGrp="1"/>
          </p:cNvSpPr>
          <p:nvPr>
            <p:ph type="body" idx="1"/>
          </p:nvPr>
        </p:nvSpPr>
        <p:spPr>
          <a:xfrm>
            <a:off x="705272" y="4512568"/>
            <a:ext cx="5852160" cy="4320540"/>
          </a:xfrm>
          <a:prstGeom prst="rect">
            <a:avLst/>
          </a:prstGeom>
          <a:noFill/>
          <a:ln>
            <a:noFill/>
          </a:ln>
        </p:spPr>
        <p:txBody>
          <a:bodyPr spcFirstLastPara="1" wrap="square" lIns="96650" tIns="48325" rIns="96650" bIns="48325" anchor="t" anchorCtr="0">
            <a:noAutofit/>
          </a:bodyPr>
          <a:lstStyle/>
          <a:p>
            <a:pPr marL="0" marR="0" lvl="0" indent="0" algn="l" rtl="0">
              <a:lnSpc>
                <a:spcPct val="80000"/>
              </a:lnSpc>
              <a:spcBef>
                <a:spcPts val="0"/>
              </a:spcBef>
              <a:spcAft>
                <a:spcPts val="0"/>
              </a:spcAft>
              <a:buNone/>
            </a:pPr>
            <a:endParaRPr dirty="0"/>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p:txBody>
      </p:sp>
      <p:sp>
        <p:nvSpPr>
          <p:cNvPr id="1018" name="Google Shape;1018;p112: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6</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995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7" name="Google Shape;1017;p112:notes"/>
          <p:cNvSpPr txBox="1">
            <a:spLocks noGrp="1"/>
          </p:cNvSpPr>
          <p:nvPr>
            <p:ph type="body" idx="1"/>
          </p:nvPr>
        </p:nvSpPr>
        <p:spPr>
          <a:xfrm>
            <a:off x="705272" y="4512568"/>
            <a:ext cx="5852160" cy="4320540"/>
          </a:xfrm>
          <a:prstGeom prst="rect">
            <a:avLst/>
          </a:prstGeom>
          <a:noFill/>
          <a:ln>
            <a:noFill/>
          </a:ln>
        </p:spPr>
        <p:txBody>
          <a:bodyPr spcFirstLastPara="1" wrap="square" lIns="96650" tIns="48325" rIns="96650" bIns="48325" anchor="t" anchorCtr="0">
            <a:noAutofit/>
          </a:bodyPr>
          <a:lstStyle/>
          <a:p>
            <a:pPr marL="0" marR="0" lvl="0" indent="0" algn="l" rtl="0">
              <a:lnSpc>
                <a:spcPct val="80000"/>
              </a:lnSpc>
              <a:spcBef>
                <a:spcPts val="0"/>
              </a:spcBef>
              <a:spcAft>
                <a:spcPts val="0"/>
              </a:spcAft>
              <a:buNone/>
            </a:pPr>
            <a:endParaRPr dirty="0"/>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endParaRPr sz="930" b="0" i="0" u="none" strike="noStrike" cap="none" dirty="0">
              <a:solidFill>
                <a:schemeClr val="dk1"/>
              </a:solidFill>
              <a:latin typeface="Times New Roman"/>
              <a:ea typeface="Times New Roman"/>
              <a:cs typeface="Times New Roman"/>
              <a:sym typeface="Times New Roman"/>
            </a:endParaRPr>
          </a:p>
        </p:txBody>
      </p:sp>
      <p:sp>
        <p:nvSpPr>
          <p:cNvPr id="1018" name="Google Shape;1018;p112: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7</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532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9E7ED1-D3E8-EA4B-9A97-126B7DA43CD3}" type="slidenum">
              <a:rPr lang="en-AU">
                <a:solidFill>
                  <a:prstClr val="white"/>
                </a:solidFill>
              </a:rPr>
              <a:pPr/>
              <a:t>8</a:t>
            </a:fld>
            <a:endParaRPr lang="en-AU">
              <a:solidFill>
                <a:prstClr val="white"/>
              </a:solidFill>
            </a:endParaRPr>
          </a:p>
        </p:txBody>
      </p:sp>
      <p:sp>
        <p:nvSpPr>
          <p:cNvPr id="79875" name="Rectangle 2"/>
          <p:cNvSpPr>
            <a:spLocks noGrp="1" noRot="1" noChangeAspect="1" noChangeArrowheads="1" noTextEdit="1"/>
          </p:cNvSpPr>
          <p:nvPr>
            <p:ph type="sldImg"/>
          </p:nvPr>
        </p:nvSpPr>
        <p:spPr>
          <a:xfrm>
            <a:off x="176213" y="795338"/>
            <a:ext cx="6145212" cy="3455987"/>
          </a:xfrm>
          <a:ln/>
        </p:spPr>
      </p:sp>
      <p:sp>
        <p:nvSpPr>
          <p:cNvPr id="79876" name="Rectangle 3"/>
          <p:cNvSpPr>
            <a:spLocks noGrp="1" noChangeArrowheads="1"/>
          </p:cNvSpPr>
          <p:nvPr>
            <p:ph type="body" idx="1"/>
          </p:nvPr>
        </p:nvSpPr>
        <p:spPr>
          <a:noFill/>
          <a:ln/>
        </p:spPr>
        <p:txBody>
          <a:bodyPr/>
          <a:lstStyle/>
          <a:p>
            <a:pPr eaLnBrk="1" hangingPunct="1"/>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488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9E7ED1-D3E8-EA4B-9A97-126B7DA43CD3}" type="slidenum">
              <a:rPr lang="en-AU">
                <a:solidFill>
                  <a:prstClr val="white"/>
                </a:solidFill>
              </a:rPr>
              <a:pPr/>
              <a:t>9</a:t>
            </a:fld>
            <a:endParaRPr lang="en-AU">
              <a:solidFill>
                <a:prstClr val="white"/>
              </a:solidFill>
            </a:endParaRPr>
          </a:p>
        </p:txBody>
      </p:sp>
      <p:sp>
        <p:nvSpPr>
          <p:cNvPr id="79875" name="Rectangle 2"/>
          <p:cNvSpPr>
            <a:spLocks noGrp="1" noRot="1" noChangeAspect="1" noChangeArrowheads="1" noTextEdit="1"/>
          </p:cNvSpPr>
          <p:nvPr>
            <p:ph type="sldImg"/>
          </p:nvPr>
        </p:nvSpPr>
        <p:spPr>
          <a:xfrm>
            <a:off x="500063" y="323850"/>
            <a:ext cx="6189662" cy="3481388"/>
          </a:xfrm>
          <a:ln/>
        </p:spPr>
      </p:sp>
      <p:sp>
        <p:nvSpPr>
          <p:cNvPr id="79876" name="Rectangle 3"/>
          <p:cNvSpPr>
            <a:spLocks noGrp="1" noChangeArrowheads="1"/>
          </p:cNvSpPr>
          <p:nvPr>
            <p:ph type="body" idx="1"/>
          </p:nvPr>
        </p:nvSpPr>
        <p:spPr>
          <a:noFill/>
          <a:ln/>
        </p:spPr>
        <p:txBody>
          <a:bodyPr/>
          <a:lstStyle/>
          <a:p>
            <a:pPr eaLnBrk="1" hangingPunct="1"/>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297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Tree>
    <p:extLst>
      <p:ext uri="{BB962C8B-B14F-4D97-AF65-F5344CB8AC3E}">
        <p14:creationId xmlns:p14="http://schemas.microsoft.com/office/powerpoint/2010/main" val="245372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412737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848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6535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329785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620" y="1647833"/>
            <a:ext cx="5416651"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801" y="1647833"/>
            <a:ext cx="5416652"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2854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60520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515922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62962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546098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75583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4069310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058745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914092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555150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02895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364791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27638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1"/>
            <a:ext cx="27432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4038600" y="6356351"/>
            <a:ext cx="4114800" cy="365125"/>
          </a:xfrm>
          <a:prstGeom prst="rect">
            <a:avLst/>
          </a:prstGeom>
        </p:spPr>
        <p:txBody>
          <a:bodyPr/>
          <a:lstStyle/>
          <a:p>
            <a:endParaRPr lang="fr-FR" dirty="0"/>
          </a:p>
        </p:txBody>
      </p:sp>
    </p:spTree>
    <p:extLst>
      <p:ext uri="{BB962C8B-B14F-4D97-AF65-F5344CB8AC3E}">
        <p14:creationId xmlns:p14="http://schemas.microsoft.com/office/powerpoint/2010/main" val="60715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86728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08631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333671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96755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7398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43753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8.jpeg"/><Relationship Id="rId18" Type="http://schemas.openxmlformats.org/officeDocument/2006/relationships/image" Target="../media/image1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11.jpeg"/><Relationship Id="rId2" Type="http://schemas.openxmlformats.org/officeDocument/2006/relationships/slideLayout" Target="../slideLayouts/slideLayout16.xml"/><Relationship Id="rId16"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19" Type="http://schemas.openxmlformats.org/officeDocument/2006/relationships/image" Target="../media/image13.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4" name="Slide Number Placeholder 5"/>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25" name="Rectangle 24"/>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sp>
        <p:nvSpPr>
          <p:cNvPr id="33" name="Rectangle 32"/>
          <p:cNvSpPr/>
          <p:nvPr userDrawn="1"/>
        </p:nvSpPr>
        <p:spPr>
          <a:xfrm>
            <a:off x="9552384" y="79082"/>
            <a:ext cx="2496277"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Espace réservé du titre 1"/>
          <p:cNvSpPr>
            <a:spLocks noGrp="1"/>
          </p:cNvSpPr>
          <p:nvPr>
            <p:ph type="title"/>
          </p:nvPr>
        </p:nvSpPr>
        <p:spPr>
          <a:xfrm>
            <a:off x="1067661" y="145672"/>
            <a:ext cx="8341385" cy="556951"/>
          </a:xfrm>
          <a:prstGeom prst="rect">
            <a:avLst/>
          </a:prstGeom>
        </p:spPr>
        <p:txBody>
          <a:bodyPr vert="horz" lIns="91440" tIns="45720" rIns="91440" bIns="45720" rtlCol="0" anchor="ctr">
            <a:noAutofit/>
          </a:bodyPr>
          <a:lstStyle/>
          <a:p>
            <a:r>
              <a:rPr lang="fr-FR" dirty="0"/>
              <a:t>Modifiez le style du titre</a:t>
            </a:r>
          </a:p>
        </p:txBody>
      </p:sp>
      <p:pic>
        <p:nvPicPr>
          <p:cNvPr id="5" name="Picture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037" y="79082"/>
            <a:ext cx="831388" cy="623541"/>
          </a:xfrm>
          <a:prstGeom prst="rect">
            <a:avLst/>
          </a:prstGeom>
        </p:spPr>
      </p:pic>
      <p:grpSp>
        <p:nvGrpSpPr>
          <p:cNvPr id="17" name="Group 16"/>
          <p:cNvGrpSpPr>
            <a:grpSpLocks noChangeAspect="1"/>
          </p:cNvGrpSpPr>
          <p:nvPr userDrawn="1"/>
        </p:nvGrpSpPr>
        <p:grpSpPr>
          <a:xfrm>
            <a:off x="9767361" y="78717"/>
            <a:ext cx="2068231" cy="566167"/>
            <a:chOff x="5364797" y="34608"/>
            <a:chExt cx="2212975" cy="807720"/>
          </a:xfrm>
        </p:grpSpPr>
        <p:pic>
          <p:nvPicPr>
            <p:cNvPr id="18" name="Picture 17" descr="https://pbs.twimg.com/profile_images/1284047522/FT_Logo_small_square_400x400.png"/>
            <p:cNvPicPr>
              <a:picLocks noChangeAspect="1"/>
            </p:cNvPicPr>
            <p:nvPr/>
          </p:nvPicPr>
          <p:blipFill rotWithShape="1">
            <a:blip r:embed="rId17" cstate="print">
              <a:extLst>
                <a:ext uri="{28A0092B-C50C-407E-A947-70E740481C1C}">
                  <a14:useLocalDpi xmlns:a14="http://schemas.microsoft.com/office/drawing/2010/main" val="0"/>
                </a:ext>
              </a:extLst>
            </a:blip>
            <a:srcRect l="10548" r="9159"/>
            <a:stretch/>
          </p:blipFill>
          <p:spPr bwMode="auto">
            <a:xfrm>
              <a:off x="6131242" y="75248"/>
              <a:ext cx="576580" cy="718185"/>
            </a:xfrm>
            <a:prstGeom prst="rect">
              <a:avLst/>
            </a:prstGeom>
            <a:noFill/>
            <a:ln>
              <a:noFill/>
            </a:ln>
          </p:spPr>
        </p:pic>
        <p:pic>
          <p:nvPicPr>
            <p:cNvPr id="19" name="Picture 18" descr="https://lh4.googleusercontent.com/-t990-x0zvus/AAAAAAAAAAI/AAAAAAAADFs/Vhp03ltg5N4/s0-c-k-no-ns/photo.jpg"/>
            <p:cNvPicPr>
              <a:picLocks noChangeAspect="1"/>
            </p:cNvPicPr>
            <p:nvPr/>
          </p:nvPicPr>
          <p:blipFill rotWithShape="1">
            <a:blip r:embed="rId18" cstate="print">
              <a:extLst>
                <a:ext uri="{28A0092B-C50C-407E-A947-70E740481C1C}">
                  <a14:useLocalDpi xmlns:a14="http://schemas.microsoft.com/office/drawing/2010/main" val="0"/>
                </a:ext>
              </a:extLst>
            </a:blip>
            <a:srcRect l="15250" t="7936" r="16335" b="11524"/>
            <a:stretch/>
          </p:blipFill>
          <p:spPr bwMode="auto">
            <a:xfrm>
              <a:off x="5364797" y="34608"/>
              <a:ext cx="681355" cy="791845"/>
            </a:xfrm>
            <a:prstGeom prst="rect">
              <a:avLst/>
            </a:prstGeom>
            <a:noFill/>
            <a:ln>
              <a:noFill/>
            </a:ln>
          </p:spPr>
        </p:pic>
        <p:pic>
          <p:nvPicPr>
            <p:cNvPr id="20" name="Picture 19" descr="../4_communication/0_logos/logo/biotopelogomail.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785927" y="50483"/>
              <a:ext cx="791845" cy="791845"/>
            </a:xfrm>
            <a:prstGeom prst="rect">
              <a:avLst/>
            </a:prstGeom>
            <a:noFill/>
            <a:ln>
              <a:noFill/>
            </a:ln>
          </p:spPr>
        </p:pic>
      </p:grpSp>
      <p:grpSp>
        <p:nvGrpSpPr>
          <p:cNvPr id="21" name="Group 20"/>
          <p:cNvGrpSpPr>
            <a:grpSpLocks noChangeAspect="1"/>
          </p:cNvGrpSpPr>
          <p:nvPr userDrawn="1"/>
        </p:nvGrpSpPr>
        <p:grpSpPr>
          <a:xfrm>
            <a:off x="92294" y="6329385"/>
            <a:ext cx="2938289" cy="499099"/>
            <a:chOff x="1566227" y="87948"/>
            <a:chExt cx="3496310" cy="791845"/>
          </a:xfrm>
        </p:grpSpPr>
        <p:pic>
          <p:nvPicPr>
            <p:cNvPr id="22" name="Image 3"/>
            <p:cNvPicPr>
              <a:picLocks noChangeAspect="1"/>
            </p:cNvPicPr>
            <p:nvPr/>
          </p:nvPicPr>
          <p:blipFill rotWithShape="1">
            <a:blip r:embed="rId20"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3" name="Imag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26" name="Picture 25" descr="C:\Users\Hugo Rainey\Documents\COMBO Project\Media &amp; Communications\Logos\AFD\image_galleryCAAVZY69.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408501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 id="2147483684" r:id="rId11"/>
    <p:sldLayoutId id="2147483685" r:id="rId12"/>
    <p:sldLayoutId id="2147483686" r:id="rId13"/>
    <p:sldLayoutId id="2147483687" r:id="rId14"/>
  </p:sldLayoutIdLst>
  <p:hf sldNum="0" hdr="0" ftr="0" dt="0"/>
  <p:txStyles>
    <p:titleStyle>
      <a:lvl1pPr algn="l" defTabSz="914400" rtl="0" eaLnBrk="1" latinLnBrk="0" hangingPunct="1">
        <a:lnSpc>
          <a:spcPct val="90000"/>
        </a:lnSpc>
        <a:spcBef>
          <a:spcPct val="0"/>
        </a:spcBef>
        <a:buNone/>
        <a:defRPr sz="4000" b="0"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Slide Number Placeholder 5">
            <a:extLst>
              <a:ext uri="{FF2B5EF4-FFF2-40B4-BE49-F238E27FC236}">
                <a16:creationId xmlns:a16="http://schemas.microsoft.com/office/drawing/2014/main" id="{EEA2E753-0B2B-44B2-930B-0A00B3FEF5C7}"/>
              </a:ext>
            </a:extLst>
          </p:cNvPr>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8" name="Rectangle 7">
            <a:extLst>
              <a:ext uri="{FF2B5EF4-FFF2-40B4-BE49-F238E27FC236}">
                <a16:creationId xmlns:a16="http://schemas.microsoft.com/office/drawing/2014/main" id="{2324E298-72CD-450B-8436-1C1B1ABA12F0}"/>
              </a:ext>
            </a:extLst>
          </p:cNvPr>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pic>
        <p:nvPicPr>
          <p:cNvPr id="20" name="Picture 19">
            <a:extLst>
              <a:ext uri="{FF2B5EF4-FFF2-40B4-BE49-F238E27FC236}">
                <a16:creationId xmlns:a16="http://schemas.microsoft.com/office/drawing/2014/main" id="{2B9519DC-30F0-45C2-B6EC-314EFD2EF7E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294" y="79082"/>
            <a:ext cx="623541" cy="623541"/>
          </a:xfrm>
          <a:prstGeom prst="rect">
            <a:avLst/>
          </a:prstGeom>
        </p:spPr>
      </p:pic>
      <p:grpSp>
        <p:nvGrpSpPr>
          <p:cNvPr id="25" name="Group 24">
            <a:extLst>
              <a:ext uri="{FF2B5EF4-FFF2-40B4-BE49-F238E27FC236}">
                <a16:creationId xmlns:a16="http://schemas.microsoft.com/office/drawing/2014/main" id="{DB2EF246-FC36-4221-B181-7482C86BA41B}"/>
              </a:ext>
            </a:extLst>
          </p:cNvPr>
          <p:cNvGrpSpPr/>
          <p:nvPr userDrawn="1"/>
        </p:nvGrpSpPr>
        <p:grpSpPr>
          <a:xfrm>
            <a:off x="10215158" y="79082"/>
            <a:ext cx="1854927" cy="631903"/>
            <a:chOff x="9875520" y="79082"/>
            <a:chExt cx="1854927" cy="631903"/>
          </a:xfrm>
        </p:grpSpPr>
        <p:sp>
          <p:nvSpPr>
            <p:cNvPr id="9" name="Rectangle 8">
              <a:extLst>
                <a:ext uri="{FF2B5EF4-FFF2-40B4-BE49-F238E27FC236}">
                  <a16:creationId xmlns:a16="http://schemas.microsoft.com/office/drawing/2014/main" id="{AC1501C8-AC5B-49C4-8843-DE12951DFD43}"/>
                </a:ext>
              </a:extLst>
            </p:cNvPr>
            <p:cNvSpPr/>
            <p:nvPr userDrawn="1"/>
          </p:nvSpPr>
          <p:spPr>
            <a:xfrm>
              <a:off x="9875521" y="79082"/>
              <a:ext cx="1854926"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21" name="Group 20">
              <a:extLst>
                <a:ext uri="{FF2B5EF4-FFF2-40B4-BE49-F238E27FC236}">
                  <a16:creationId xmlns:a16="http://schemas.microsoft.com/office/drawing/2014/main" id="{9E6204AA-F7ED-45BA-9987-81C74FB357FE}"/>
                </a:ext>
              </a:extLst>
            </p:cNvPr>
            <p:cNvGrpSpPr>
              <a:grpSpLocks noChangeAspect="1"/>
            </p:cNvGrpSpPr>
            <p:nvPr userDrawn="1"/>
          </p:nvGrpSpPr>
          <p:grpSpPr>
            <a:xfrm>
              <a:off x="9875520" y="86684"/>
              <a:ext cx="1854926" cy="624301"/>
              <a:chOff x="2483768" y="1737508"/>
              <a:chExt cx="2830071" cy="952501"/>
            </a:xfrm>
          </p:grpSpPr>
          <p:pic>
            <p:nvPicPr>
              <p:cNvPr id="22" name="Picture 21">
                <a:extLst>
                  <a:ext uri="{FF2B5EF4-FFF2-40B4-BE49-F238E27FC236}">
                    <a16:creationId xmlns:a16="http://schemas.microsoft.com/office/drawing/2014/main" id="{EF087B1B-7B33-4495-BBBD-1DF8C6F0000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3768" y="1744880"/>
                <a:ext cx="936104" cy="936104"/>
              </a:xfrm>
              <a:prstGeom prst="rect">
                <a:avLst/>
              </a:prstGeom>
            </p:spPr>
          </p:pic>
          <p:pic>
            <p:nvPicPr>
              <p:cNvPr id="23" name="Picture 22">
                <a:extLst>
                  <a:ext uri="{FF2B5EF4-FFF2-40B4-BE49-F238E27FC236}">
                    <a16:creationId xmlns:a16="http://schemas.microsoft.com/office/drawing/2014/main" id="{7F9C8ABD-FFC7-440A-88F0-B33FF53CE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31127" y="1737508"/>
                <a:ext cx="952500" cy="952501"/>
              </a:xfrm>
              <a:prstGeom prst="rect">
                <a:avLst/>
              </a:prstGeom>
            </p:spPr>
          </p:pic>
          <p:pic>
            <p:nvPicPr>
              <p:cNvPr id="24" name="Picture 23">
                <a:extLst>
                  <a:ext uri="{FF2B5EF4-FFF2-40B4-BE49-F238E27FC236}">
                    <a16:creationId xmlns:a16="http://schemas.microsoft.com/office/drawing/2014/main" id="{1FA8E6BF-A56C-449B-A9B0-3326948564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44008" y="1814578"/>
                <a:ext cx="669831" cy="805408"/>
              </a:xfrm>
              <a:prstGeom prst="rect">
                <a:avLst/>
              </a:prstGeom>
            </p:spPr>
          </p:pic>
        </p:grpSp>
      </p:grpSp>
      <p:grpSp>
        <p:nvGrpSpPr>
          <p:cNvPr id="27" name="Group 26">
            <a:extLst>
              <a:ext uri="{FF2B5EF4-FFF2-40B4-BE49-F238E27FC236}">
                <a16:creationId xmlns:a16="http://schemas.microsoft.com/office/drawing/2014/main" id="{4BDA8A6E-7364-4707-A8BB-273E79DF6C1B}"/>
              </a:ext>
            </a:extLst>
          </p:cNvPr>
          <p:cNvGrpSpPr>
            <a:grpSpLocks noChangeAspect="1"/>
          </p:cNvGrpSpPr>
          <p:nvPr userDrawn="1"/>
        </p:nvGrpSpPr>
        <p:grpSpPr>
          <a:xfrm>
            <a:off x="92295" y="6153841"/>
            <a:ext cx="2494152" cy="564876"/>
            <a:chOff x="1566227" y="87948"/>
            <a:chExt cx="3496310" cy="791845"/>
          </a:xfrm>
        </p:grpSpPr>
        <p:pic>
          <p:nvPicPr>
            <p:cNvPr id="28" name="Image 3">
              <a:extLst>
                <a:ext uri="{FF2B5EF4-FFF2-40B4-BE49-F238E27FC236}">
                  <a16:creationId xmlns:a16="http://schemas.microsoft.com/office/drawing/2014/main" id="{800B7ECD-0DA9-42F9-98FC-FE74C8B035F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9" name="Image 5">
              <a:extLst>
                <a:ext uri="{FF2B5EF4-FFF2-40B4-BE49-F238E27FC236}">
                  <a16:creationId xmlns:a16="http://schemas.microsoft.com/office/drawing/2014/main" id="{BBCDD92C-052E-41A1-8EE9-A411666F7A7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30" name="Picture 29" descr="C:\Users\Hugo Rainey\Documents\COMBO Project\Media &amp; Communications\Logos\AFD\image_galleryCAAVZY69.png">
              <a:extLst>
                <a:ext uri="{FF2B5EF4-FFF2-40B4-BE49-F238E27FC236}">
                  <a16:creationId xmlns:a16="http://schemas.microsoft.com/office/drawing/2014/main" id="{C3544411-068D-4222-B208-DB44E221D440}"/>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11900847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64.jpeg"/><Relationship Id="rId4" Type="http://schemas.openxmlformats.org/officeDocument/2006/relationships/image" Target="../media/image5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3" Type="http://schemas.openxmlformats.org/officeDocument/2006/relationships/image" Target="../media/image28.jpeg"/><Relationship Id="rId18" Type="http://schemas.openxmlformats.org/officeDocument/2006/relationships/image" Target="../media/image32.jpeg"/><Relationship Id="rId26" Type="http://schemas.openxmlformats.org/officeDocument/2006/relationships/image" Target="../media/image40.jpeg"/><Relationship Id="rId39" Type="http://schemas.openxmlformats.org/officeDocument/2006/relationships/image" Target="../media/image53.jpeg"/><Relationship Id="rId21" Type="http://schemas.openxmlformats.org/officeDocument/2006/relationships/image" Target="../media/image35.jpeg"/><Relationship Id="rId34" Type="http://schemas.openxmlformats.org/officeDocument/2006/relationships/image" Target="../media/image48.jpe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1.gif"/><Relationship Id="rId25" Type="http://schemas.openxmlformats.org/officeDocument/2006/relationships/image" Target="../media/image39.jpg"/><Relationship Id="rId33" Type="http://schemas.openxmlformats.org/officeDocument/2006/relationships/image" Target="../media/image47.JPG"/><Relationship Id="rId38" Type="http://schemas.openxmlformats.org/officeDocument/2006/relationships/image" Target="../media/image52.jpg"/><Relationship Id="rId2" Type="http://schemas.openxmlformats.org/officeDocument/2006/relationships/notesSlide" Target="../notesSlides/notesSlide4.xml"/><Relationship Id="rId16" Type="http://schemas.openxmlformats.org/officeDocument/2006/relationships/image" Target="../media/image30.jpe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21.jpg"/><Relationship Id="rId11" Type="http://schemas.openxmlformats.org/officeDocument/2006/relationships/image" Target="../media/image26.jpeg"/><Relationship Id="rId24" Type="http://schemas.openxmlformats.org/officeDocument/2006/relationships/image" Target="../media/image38.jpeg"/><Relationship Id="rId32" Type="http://schemas.openxmlformats.org/officeDocument/2006/relationships/image" Target="../media/image46.jpeg"/><Relationship Id="rId37" Type="http://schemas.openxmlformats.org/officeDocument/2006/relationships/image" Target="../media/image51.jpeg"/><Relationship Id="rId40" Type="http://schemas.openxmlformats.org/officeDocument/2006/relationships/image" Target="../media/image54.png"/><Relationship Id="rId5" Type="http://schemas.openxmlformats.org/officeDocument/2006/relationships/image" Target="../media/image20.jpg"/><Relationship Id="rId15" Type="http://schemas.openxmlformats.org/officeDocument/2006/relationships/image" Target="../media/image29.jpg"/><Relationship Id="rId23" Type="http://schemas.openxmlformats.org/officeDocument/2006/relationships/image" Target="../media/image37.jpg"/><Relationship Id="rId28" Type="http://schemas.openxmlformats.org/officeDocument/2006/relationships/image" Target="../media/image42.jpeg"/><Relationship Id="rId36" Type="http://schemas.openxmlformats.org/officeDocument/2006/relationships/image" Target="../media/image50.png"/><Relationship Id="rId10" Type="http://schemas.openxmlformats.org/officeDocument/2006/relationships/image" Target="../media/image25.png"/><Relationship Id="rId19" Type="http://schemas.openxmlformats.org/officeDocument/2006/relationships/image" Target="../media/image33.jpg"/><Relationship Id="rId31" Type="http://schemas.openxmlformats.org/officeDocument/2006/relationships/image" Target="../media/image4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4.png"/><Relationship Id="rId22" Type="http://schemas.openxmlformats.org/officeDocument/2006/relationships/image" Target="../media/image36.png"/><Relationship Id="rId27" Type="http://schemas.openxmlformats.org/officeDocument/2006/relationships/image" Target="../media/image41.jpeg"/><Relationship Id="rId30" Type="http://schemas.openxmlformats.org/officeDocument/2006/relationships/image" Target="../media/image44.jpeg"/><Relationship Id="rId35" Type="http://schemas.openxmlformats.org/officeDocument/2006/relationships/image" Target="../media/image49.jpg"/><Relationship Id="rId8" Type="http://schemas.openxmlformats.org/officeDocument/2006/relationships/image" Target="../media/image23.jpeg"/><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17319" y="1435375"/>
            <a:ext cx="7103206" cy="2431435"/>
          </a:xfrm>
          <a:prstGeom prst="rect">
            <a:avLst/>
          </a:prstGeom>
          <a:noFill/>
        </p:spPr>
        <p:txBody>
          <a:bodyPr wrap="square" rtlCol="0">
            <a:spAutoFit/>
          </a:bodyPr>
          <a:lstStyle/>
          <a:p>
            <a:pPr algn="ctr" defTabSz="768111"/>
            <a:r>
              <a:rPr lang="en-GB" sz="2400" dirty="0">
                <a:latin typeface="Calibri" panose="020F0502020204030204" pitchFamily="34" charset="0"/>
              </a:rPr>
              <a:t>Training Modules for Applying the Mitigation Hierarchy: </a:t>
            </a:r>
          </a:p>
          <a:p>
            <a:pPr algn="ctr" defTabSz="768111"/>
            <a:r>
              <a:rPr lang="en-GB" sz="2400" dirty="0">
                <a:latin typeface="Calibri" panose="020F0502020204030204" pitchFamily="34" charset="0"/>
              </a:rPr>
              <a:t>Planning Policy and Projects for No Net Loss or a Net Gain of Biodiversity</a:t>
            </a:r>
          </a:p>
          <a:p>
            <a:pPr algn="ctr" defTabSz="768111"/>
            <a:endParaRPr lang="fr-FR" sz="2400" b="1" dirty="0">
              <a:latin typeface="Calibri" panose="020F0502020204030204" pitchFamily="34" charset="0"/>
            </a:endParaRPr>
          </a:p>
          <a:p>
            <a:pPr algn="ctr" defTabSz="768111"/>
            <a:r>
              <a:rPr lang="fr-FR" sz="2800" b="1" dirty="0" smtClean="0">
                <a:solidFill>
                  <a:schemeClr val="bg1"/>
                </a:solidFill>
                <a:latin typeface="Calibri" panose="020F0502020204030204" pitchFamily="34" charset="0"/>
              </a:rPr>
              <a:t>Module 12</a:t>
            </a:r>
          </a:p>
          <a:p>
            <a:pPr algn="ctr" defTabSz="768111"/>
            <a:r>
              <a:rPr lang="fr-FR" sz="2800" b="1" dirty="0" smtClean="0">
                <a:solidFill>
                  <a:schemeClr val="bg1"/>
                </a:solidFill>
                <a:latin typeface="Calibri" panose="020F0502020204030204" pitchFamily="34" charset="0"/>
              </a:rPr>
              <a:t>The COMBO Project</a:t>
            </a:r>
            <a:endParaRPr lang="fr-FR" sz="2400" b="1" dirty="0">
              <a:latin typeface="Calibri" panose="020F0502020204030204" pitchFamily="34" charset="0"/>
            </a:endParaRPr>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643825" y="141513"/>
            <a:ext cx="8338375" cy="646331"/>
          </a:xfrm>
          <a:prstGeom prst="rect">
            <a:avLst/>
          </a:prstGeom>
          <a:noFill/>
        </p:spPr>
        <p:txBody>
          <a:bodyPr wrap="square" rtlCol="0">
            <a:spAutoFit/>
          </a:bodyPr>
          <a:lstStyle/>
          <a:p>
            <a:pPr algn="ctr" defTabSz="768111"/>
            <a:r>
              <a:rPr lang="fr-FR" sz="3600" b="1" dirty="0" smtClean="0">
                <a:solidFill>
                  <a:schemeClr val="bg1"/>
                </a:solidFill>
                <a:latin typeface="Calibri" panose="020F0502020204030204" pitchFamily="34" charset="0"/>
              </a:rPr>
              <a:t>Module 12 – The COMBO Project</a:t>
            </a:r>
            <a:endParaRPr lang="pt-PT" sz="3600" b="1" dirty="0">
              <a:solidFill>
                <a:schemeClr val="bg1"/>
              </a:solidFill>
              <a:latin typeface="Calibri" panose="020F0502020204030204" pitchFamily="34" charset="0"/>
            </a:endParaRP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110" y="1652429"/>
            <a:ext cx="3708224" cy="3708224"/>
          </a:xfrm>
          <a:prstGeom prst="rect">
            <a:avLst/>
          </a:prstGeom>
          <a:ln>
            <a:noFill/>
          </a:ln>
        </p:spPr>
      </p:pic>
    </p:spTree>
    <p:extLst>
      <p:ext uri="{BB962C8B-B14F-4D97-AF65-F5344CB8AC3E}">
        <p14:creationId xmlns:p14="http://schemas.microsoft.com/office/powerpoint/2010/main" val="4247778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ontent Placeholder 5">
            <a:extLst>
              <a:ext uri="{FF2B5EF4-FFF2-40B4-BE49-F238E27FC236}">
                <a16:creationId xmlns:a16="http://schemas.microsoft.com/office/drawing/2014/main" id="{3256740A-0076-40BD-886F-BA26F0023483}"/>
              </a:ext>
            </a:extLst>
          </p:cNvPr>
          <p:cNvSpPr txBox="1">
            <a:spLocks/>
          </p:cNvSpPr>
          <p:nvPr/>
        </p:nvSpPr>
        <p:spPr>
          <a:xfrm>
            <a:off x="288754" y="926431"/>
            <a:ext cx="6259827" cy="51013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i="1" dirty="0"/>
              <a:t>Objective 3</a:t>
            </a:r>
            <a:r>
              <a:rPr lang="en-GB" sz="1800" dirty="0"/>
              <a:t>. Develop institutional, legal and financial mechanisms for implementation of offsets, particularly those linked with conservation trust funds, to secure the permanence of conservation outcomes from the mitigation hierarchy.</a:t>
            </a:r>
          </a:p>
          <a:p>
            <a:pPr marL="0" indent="0">
              <a:buNone/>
            </a:pPr>
            <a:r>
              <a:rPr lang="en-GB" sz="1800" i="1" dirty="0"/>
              <a:t>Progress</a:t>
            </a:r>
          </a:p>
          <a:p>
            <a:r>
              <a:rPr lang="en-GB" sz="1800" dirty="0"/>
              <a:t>Offsets financing white paper</a:t>
            </a:r>
          </a:p>
          <a:p>
            <a:r>
              <a:rPr lang="en-GB" sz="1800" dirty="0"/>
              <a:t>Implementation options review: who, where, what, why, when, how</a:t>
            </a:r>
          </a:p>
          <a:p>
            <a:r>
              <a:rPr lang="en-GB" sz="1800" dirty="0"/>
              <a:t>Coordination with </a:t>
            </a:r>
            <a:r>
              <a:rPr lang="en-GB" sz="1800" dirty="0" err="1"/>
              <a:t>Biofund</a:t>
            </a:r>
            <a:r>
              <a:rPr lang="en-GB" sz="1800" dirty="0"/>
              <a:t> and Government of Mozambique on developing procedures for offset design and management</a:t>
            </a:r>
          </a:p>
          <a:p>
            <a:r>
              <a:rPr lang="en-GB" sz="1800" dirty="0"/>
              <a:t>Review with FAPBM and </a:t>
            </a:r>
            <a:r>
              <a:rPr lang="en-GB" sz="1800" dirty="0" err="1"/>
              <a:t>Tany</a:t>
            </a:r>
            <a:r>
              <a:rPr lang="en-GB" sz="1800" dirty="0"/>
              <a:t> </a:t>
            </a:r>
            <a:r>
              <a:rPr lang="en-GB" sz="1800" dirty="0" err="1"/>
              <a:t>Meva</a:t>
            </a:r>
            <a:r>
              <a:rPr lang="en-GB" sz="1800" dirty="0"/>
              <a:t> of feasibility of offset financing</a:t>
            </a:r>
          </a:p>
          <a:p>
            <a:r>
              <a:rPr lang="en-GB" sz="1800" dirty="0"/>
              <a:t>Review of offset financing in Guinea with mining companies</a:t>
            </a:r>
          </a:p>
          <a:p>
            <a:r>
              <a:rPr lang="en-GB" sz="1800" dirty="0"/>
              <a:t>Development of offsets guidance with Ugandan Government</a:t>
            </a:r>
            <a:endParaRPr lang="en-GB" sz="1800" b="1" dirty="0"/>
          </a:p>
          <a:p>
            <a:pPr marL="0" indent="0">
              <a:buNone/>
            </a:pPr>
            <a:endParaRPr lang="en-GB" sz="1800" b="1" dirty="0"/>
          </a:p>
          <a:p>
            <a:pPr marL="0" indent="0">
              <a:buNone/>
            </a:pPr>
            <a:endParaRPr lang="en-GB" sz="1800" b="1" dirty="0"/>
          </a:p>
        </p:txBody>
      </p:sp>
      <p:pic>
        <p:nvPicPr>
          <p:cNvPr id="25" name="Picture 24" descr="C:\Users\Hugo Rainey\Documents\COMBO Project\Fund-raising and reporting\Project technical reports\Semestrial reports\COMBO technical reports\Jul-Dec 2017\Offset financing white paper.jpg">
            <a:extLst>
              <a:ext uri="{FF2B5EF4-FFF2-40B4-BE49-F238E27FC236}">
                <a16:creationId xmlns:a16="http://schemas.microsoft.com/office/drawing/2014/main" id="{37B4FD1A-179E-4828-A31C-E5E95D7B4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6712" y="911658"/>
            <a:ext cx="4594980" cy="5873487"/>
          </a:xfrm>
          <a:prstGeom prst="rect">
            <a:avLst/>
          </a:prstGeom>
          <a:noFill/>
          <a:ln>
            <a:noFill/>
          </a:ln>
        </p:spPr>
      </p:pic>
      <p:sp>
        <p:nvSpPr>
          <p:cNvPr id="5" name="Title 1">
            <a:extLst>
              <a:ext uri="{FF2B5EF4-FFF2-40B4-BE49-F238E27FC236}">
                <a16:creationId xmlns:a16="http://schemas.microsoft.com/office/drawing/2014/main" id="{31E903C1-5DC8-4125-8DC0-5A81E18769E1}"/>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r>
              <a:rPr lang="en-GB" sz="3200" b="1" dirty="0">
                <a:latin typeface="+mn-lt"/>
              </a:rPr>
              <a:t>Component 3 – Implementation</a:t>
            </a:r>
          </a:p>
        </p:txBody>
      </p:sp>
    </p:spTree>
    <p:extLst>
      <p:ext uri="{BB962C8B-B14F-4D97-AF65-F5344CB8AC3E}">
        <p14:creationId xmlns:p14="http://schemas.microsoft.com/office/powerpoint/2010/main" val="29669488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CEA59B8-3951-41CC-8876-CAA9FD286DDB}"/>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r>
              <a:rPr lang="en-GB" sz="3200" b="1" dirty="0"/>
              <a:t>Component 4 – Uptake in public and private sectors</a:t>
            </a:r>
          </a:p>
        </p:txBody>
      </p:sp>
      <p:sp>
        <p:nvSpPr>
          <p:cNvPr id="47" name="Content Placeholder 5">
            <a:extLst>
              <a:ext uri="{FF2B5EF4-FFF2-40B4-BE49-F238E27FC236}">
                <a16:creationId xmlns:a16="http://schemas.microsoft.com/office/drawing/2014/main" id="{3256740A-0076-40BD-886F-BA26F0023483}"/>
              </a:ext>
            </a:extLst>
          </p:cNvPr>
          <p:cNvSpPr txBox="1">
            <a:spLocks/>
          </p:cNvSpPr>
          <p:nvPr/>
        </p:nvSpPr>
        <p:spPr>
          <a:xfrm>
            <a:off x="92310" y="2079680"/>
            <a:ext cx="4830620" cy="46366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i="1" dirty="0"/>
              <a:t>Progress</a:t>
            </a:r>
          </a:p>
          <a:p>
            <a:r>
              <a:rPr lang="en-GB" sz="2000" dirty="0"/>
              <a:t>7 MOUs for industry case studies signed in three countries, several more in pipeline</a:t>
            </a:r>
          </a:p>
          <a:p>
            <a:r>
              <a:rPr lang="en-GB" sz="2000" dirty="0"/>
              <a:t>Methodology updated for working with smaller, non-extractive companies</a:t>
            </a:r>
          </a:p>
          <a:p>
            <a:r>
              <a:rPr lang="en-GB" sz="2000" dirty="0"/>
              <a:t>Case study analysis underway for three projects in </a:t>
            </a:r>
            <a:r>
              <a:rPr lang="en-GB" sz="2000" dirty="0" err="1"/>
              <a:t>Madgascar</a:t>
            </a:r>
            <a:r>
              <a:rPr lang="en-GB" sz="2000" dirty="0"/>
              <a:t>, two in Mozambique</a:t>
            </a:r>
          </a:p>
          <a:p>
            <a:r>
              <a:rPr lang="en-GB" sz="2000" dirty="0"/>
              <a:t>Working with regulators to evaluate ESIA reports to build on industry case studies</a:t>
            </a:r>
          </a:p>
        </p:txBody>
      </p:sp>
      <p:pic>
        <p:nvPicPr>
          <p:cNvPr id="19" name="Picture 18" descr="C:\Users\Hugo Rainey\Pictures\Work\2017\Madagascar\STHM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3176" y="2079680"/>
            <a:ext cx="6920583" cy="3891685"/>
          </a:xfrm>
          <a:prstGeom prst="rect">
            <a:avLst/>
          </a:prstGeom>
          <a:noFill/>
          <a:ln>
            <a:noFill/>
          </a:ln>
        </p:spPr>
      </p:pic>
      <p:sp>
        <p:nvSpPr>
          <p:cNvPr id="20" name="Content Placeholder 5">
            <a:extLst>
              <a:ext uri="{FF2B5EF4-FFF2-40B4-BE49-F238E27FC236}">
                <a16:creationId xmlns:a16="http://schemas.microsoft.com/office/drawing/2014/main" id="{3256740A-0076-40BD-886F-BA26F0023483}"/>
              </a:ext>
            </a:extLst>
          </p:cNvPr>
          <p:cNvSpPr txBox="1">
            <a:spLocks/>
          </p:cNvSpPr>
          <p:nvPr/>
        </p:nvSpPr>
        <p:spPr>
          <a:xfrm>
            <a:off x="92310" y="1125890"/>
            <a:ext cx="11815215" cy="7361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i="1" dirty="0"/>
              <a:t>Objective 4</a:t>
            </a:r>
            <a:r>
              <a:rPr lang="en-GB" sz="2200" dirty="0"/>
              <a:t>. Support the uptake of best practice in the public and private sectors, monitoring these initiatives and developing lessons learnt</a:t>
            </a:r>
          </a:p>
        </p:txBody>
      </p:sp>
    </p:spTree>
    <p:extLst>
      <p:ext uri="{BB962C8B-B14F-4D97-AF65-F5344CB8AC3E}">
        <p14:creationId xmlns:p14="http://schemas.microsoft.com/office/powerpoint/2010/main" val="6649003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 y="2617898"/>
            <a:ext cx="6515270" cy="4301490"/>
          </a:xfrm>
          <a:prstGeom prst="rect">
            <a:avLst/>
          </a:prstGeom>
        </p:spPr>
      </p:pic>
      <p:pic>
        <p:nvPicPr>
          <p:cNvPr id="4" name="Picture 3" descr="C:\Users\Hugo Rainey\Pictures\Work\2017\Guinea\Sep2017\Fouta Djallon Sep2017\Report photos\Guinea ladies.jpg">
            <a:extLst>
              <a:ext uri="{FF2B5EF4-FFF2-40B4-BE49-F238E27FC236}">
                <a16:creationId xmlns:a16="http://schemas.microsoft.com/office/drawing/2014/main" id="{98B026F8-2545-486E-A8C7-91E9E37A27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05478" y="2510649"/>
            <a:ext cx="5776599" cy="4408739"/>
          </a:xfrm>
          <a:prstGeom prst="rect">
            <a:avLst/>
          </a:prstGeom>
          <a:noFill/>
          <a:ln>
            <a:noFill/>
          </a:ln>
        </p:spPr>
      </p:pic>
      <p:sp>
        <p:nvSpPr>
          <p:cNvPr id="8" name="Rectangle 7">
            <a:extLst>
              <a:ext uri="{FF2B5EF4-FFF2-40B4-BE49-F238E27FC236}">
                <a16:creationId xmlns:a16="http://schemas.microsoft.com/office/drawing/2014/main" id="{6608614F-C2EB-4EEA-BE19-8A2B0ABA5C5B}"/>
              </a:ext>
            </a:extLst>
          </p:cNvPr>
          <p:cNvSpPr/>
          <p:nvPr/>
        </p:nvSpPr>
        <p:spPr>
          <a:xfrm>
            <a:off x="6266860" y="1781689"/>
            <a:ext cx="6544638" cy="1119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5889112-6D41-4C91-8998-4009426C3EBB}"/>
              </a:ext>
            </a:extLst>
          </p:cNvPr>
          <p:cNvSpPr/>
          <p:nvPr/>
        </p:nvSpPr>
        <p:spPr>
          <a:xfrm>
            <a:off x="-19212" y="2110802"/>
            <a:ext cx="6544638" cy="799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19393055-088A-4972-947E-D62D32DFCD5B}"/>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r>
              <a:rPr lang="en-GB" sz="3200" b="1" dirty="0">
                <a:latin typeface="+mn-lt"/>
              </a:rPr>
              <a:t>Component 5 – Capacity building</a:t>
            </a:r>
          </a:p>
        </p:txBody>
      </p:sp>
      <p:sp>
        <p:nvSpPr>
          <p:cNvPr id="47" name="Content Placeholder 5">
            <a:extLst>
              <a:ext uri="{FF2B5EF4-FFF2-40B4-BE49-F238E27FC236}">
                <a16:creationId xmlns:a16="http://schemas.microsoft.com/office/drawing/2014/main" id="{3256740A-0076-40BD-886F-BA26F0023483}"/>
              </a:ext>
            </a:extLst>
          </p:cNvPr>
          <p:cNvSpPr txBox="1">
            <a:spLocks/>
          </p:cNvSpPr>
          <p:nvPr/>
        </p:nvSpPr>
        <p:spPr>
          <a:xfrm>
            <a:off x="152649" y="835339"/>
            <a:ext cx="11909479" cy="2072248"/>
          </a:xfrm>
          <a:prstGeom prst="rect">
            <a:avLst/>
          </a:prstGeom>
        </p:spPr>
        <p:txBody>
          <a:bodyPr numCol="2"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i="1" dirty="0"/>
              <a:t>Objective 5</a:t>
            </a:r>
            <a:r>
              <a:rPr lang="en-GB" sz="1800" dirty="0"/>
              <a:t>. Build national and regional capacity by sharing lessons learnt drawn from African and global experiences of no net loss activities with a wide range of involved stakeholders</a:t>
            </a:r>
          </a:p>
          <a:p>
            <a:pPr marL="0" indent="0">
              <a:buNone/>
            </a:pPr>
            <a:endParaRPr lang="en-GB" sz="1800" dirty="0"/>
          </a:p>
          <a:p>
            <a:pPr marL="0" indent="0">
              <a:buNone/>
            </a:pPr>
            <a:endParaRPr lang="en-GB" sz="1800" i="1" dirty="0"/>
          </a:p>
          <a:p>
            <a:pPr marL="0" indent="0">
              <a:buNone/>
            </a:pPr>
            <a:endParaRPr lang="en-GB" sz="1800" i="1" dirty="0"/>
          </a:p>
          <a:p>
            <a:pPr marL="0" indent="0">
              <a:buNone/>
            </a:pPr>
            <a:r>
              <a:rPr lang="en-GB" sz="1800" i="1" dirty="0"/>
              <a:t>Progress</a:t>
            </a:r>
          </a:p>
          <a:p>
            <a:pPr>
              <a:spcBef>
                <a:spcPts val="400"/>
              </a:spcBef>
            </a:pPr>
            <a:r>
              <a:rPr lang="en-GB" sz="1800" dirty="0"/>
              <a:t>First major training sessions held in 2016, further major training sessions held in other countries</a:t>
            </a:r>
          </a:p>
          <a:p>
            <a:pPr>
              <a:spcBef>
                <a:spcPts val="400"/>
              </a:spcBef>
            </a:pPr>
            <a:r>
              <a:rPr lang="en-GB" sz="1800" dirty="0"/>
              <a:t>Industry, government and civil society trained</a:t>
            </a:r>
          </a:p>
          <a:p>
            <a:pPr>
              <a:spcBef>
                <a:spcPts val="400"/>
              </a:spcBef>
            </a:pPr>
            <a:r>
              <a:rPr lang="en-GB" sz="1800" dirty="0"/>
              <a:t>Ongoing training and support with individual institutions to engage many people at low cost </a:t>
            </a:r>
          </a:p>
          <a:p>
            <a:pPr>
              <a:spcBef>
                <a:spcPts val="400"/>
              </a:spcBef>
            </a:pPr>
            <a:r>
              <a:rPr lang="en-GB" sz="1800" dirty="0"/>
              <a:t>This training deck!</a:t>
            </a:r>
          </a:p>
        </p:txBody>
      </p:sp>
    </p:spTree>
    <p:extLst>
      <p:ext uri="{BB962C8B-B14F-4D97-AF65-F5344CB8AC3E}">
        <p14:creationId xmlns:p14="http://schemas.microsoft.com/office/powerpoint/2010/main" val="27525143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CEA59B8-3951-41CC-8876-CAA9FD286DDB}"/>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r>
              <a:rPr lang="en-GB" sz="3200" b="1" dirty="0"/>
              <a:t>Component 6 – Project management</a:t>
            </a:r>
          </a:p>
        </p:txBody>
      </p:sp>
      <p:sp>
        <p:nvSpPr>
          <p:cNvPr id="47" name="Content Placeholder 5">
            <a:extLst>
              <a:ext uri="{FF2B5EF4-FFF2-40B4-BE49-F238E27FC236}">
                <a16:creationId xmlns:a16="http://schemas.microsoft.com/office/drawing/2014/main" id="{3256740A-0076-40BD-886F-BA26F0023483}"/>
              </a:ext>
            </a:extLst>
          </p:cNvPr>
          <p:cNvSpPr txBox="1">
            <a:spLocks/>
          </p:cNvSpPr>
          <p:nvPr/>
        </p:nvSpPr>
        <p:spPr>
          <a:xfrm>
            <a:off x="205627" y="938041"/>
            <a:ext cx="3267243" cy="5377699"/>
          </a:xfrm>
          <a:prstGeom prst="rect">
            <a:avLst/>
          </a:prstGeom>
        </p:spPr>
        <p:txBody>
          <a:bodyPr numCol="1" spcCol="3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i="1" dirty="0"/>
              <a:t>Progress</a:t>
            </a:r>
          </a:p>
          <a:p>
            <a:pPr>
              <a:spcBef>
                <a:spcPts val="400"/>
              </a:spcBef>
            </a:pPr>
            <a:r>
              <a:rPr lang="en-GB" sz="2200" dirty="0"/>
              <a:t>Mid-term evaluation held in March 2018</a:t>
            </a:r>
          </a:p>
          <a:p>
            <a:pPr>
              <a:spcBef>
                <a:spcPts val="400"/>
              </a:spcBef>
            </a:pPr>
            <a:r>
              <a:rPr lang="en-GB" sz="2200" dirty="0"/>
              <a:t>Government MOUs signed</a:t>
            </a:r>
          </a:p>
          <a:p>
            <a:pPr>
              <a:spcBef>
                <a:spcPts val="400"/>
              </a:spcBef>
            </a:pPr>
            <a:r>
              <a:rPr lang="en-GB" sz="2200" dirty="0"/>
              <a:t>Government engagement through Steering Committees essential</a:t>
            </a:r>
          </a:p>
          <a:p>
            <a:pPr>
              <a:spcBef>
                <a:spcPts val="400"/>
              </a:spcBef>
            </a:pPr>
            <a:r>
              <a:rPr lang="en-GB" sz="2200" dirty="0"/>
              <a:t>COMBO outputs require high investment in communication of outputs</a:t>
            </a:r>
          </a:p>
          <a:p>
            <a:pPr>
              <a:spcBef>
                <a:spcPts val="400"/>
              </a:spcBef>
            </a:pPr>
            <a:r>
              <a:rPr lang="en-GB" sz="2200" dirty="0"/>
              <a:t>Final evaluation in October-November 2019.</a:t>
            </a:r>
          </a:p>
        </p:txBody>
      </p:sp>
      <p:pic>
        <p:nvPicPr>
          <p:cNvPr id="4" name="Picture 3" descr="C:\Users\Hugo Rainey\Pictures\Work\2018\Uganda\Mar2018\COMBO MTE meeting photos 13-15Mar2018\COMBO MTE photo.jpg">
            <a:extLst>
              <a:ext uri="{FF2B5EF4-FFF2-40B4-BE49-F238E27FC236}">
                <a16:creationId xmlns:a16="http://schemas.microsoft.com/office/drawing/2014/main" id="{49D7170B-0531-4865-8CAB-F68B89E449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57200" y="938041"/>
            <a:ext cx="5731510" cy="2878455"/>
          </a:xfrm>
          <a:prstGeom prst="rect">
            <a:avLst/>
          </a:prstGeom>
          <a:noFill/>
          <a:ln>
            <a:noFill/>
          </a:ln>
        </p:spPr>
      </p:pic>
      <p:pic>
        <p:nvPicPr>
          <p:cNvPr id="5" name="Picture 4">
            <a:extLst>
              <a:ext uri="{FF2B5EF4-FFF2-40B4-BE49-F238E27FC236}">
                <a16:creationId xmlns:a16="http://schemas.microsoft.com/office/drawing/2014/main" id="{2C2AB308-C807-4077-930C-79592692DE3A}"/>
              </a:ext>
            </a:extLst>
          </p:cNvPr>
          <p:cNvPicPr>
            <a:picLocks noChangeAspect="1"/>
          </p:cNvPicPr>
          <p:nvPr/>
        </p:nvPicPr>
        <p:blipFill>
          <a:blip r:embed="rId4"/>
          <a:stretch>
            <a:fillRect/>
          </a:stretch>
        </p:blipFill>
        <p:spPr>
          <a:xfrm>
            <a:off x="6457201" y="3814865"/>
            <a:ext cx="5731510" cy="2805870"/>
          </a:xfrm>
          <a:prstGeom prst="rect">
            <a:avLst/>
          </a:prstGeom>
        </p:spPr>
      </p:pic>
      <p:pic>
        <p:nvPicPr>
          <p:cNvPr id="6" name="Picture 5">
            <a:extLst>
              <a:ext uri="{FF2B5EF4-FFF2-40B4-BE49-F238E27FC236}">
                <a16:creationId xmlns:a16="http://schemas.microsoft.com/office/drawing/2014/main" id="{93BBEB1B-A9B0-45E5-A236-765C8EBFD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74757" y="2377267"/>
            <a:ext cx="4182454" cy="3136841"/>
          </a:xfrm>
          <a:prstGeom prst="rect">
            <a:avLst/>
          </a:prstGeom>
        </p:spPr>
      </p:pic>
    </p:spTree>
    <p:extLst>
      <p:ext uri="{BB962C8B-B14F-4D97-AF65-F5344CB8AC3E}">
        <p14:creationId xmlns:p14="http://schemas.microsoft.com/office/powerpoint/2010/main" val="39525923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81622F-96FF-45BD-B9CE-9658F0CF7826}"/>
              </a:ext>
            </a:extLst>
          </p:cNvPr>
          <p:cNvSpPr/>
          <p:nvPr/>
        </p:nvSpPr>
        <p:spPr>
          <a:xfrm>
            <a:off x="-123623" y="779821"/>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266;p33">
            <a:extLst>
              <a:ext uri="{FF2B5EF4-FFF2-40B4-BE49-F238E27FC236}">
                <a16:creationId xmlns:a16="http://schemas.microsoft.com/office/drawing/2014/main" id="{C89388D4-5C45-41A6-9ED0-6C248A20033D}"/>
              </a:ext>
            </a:extLst>
          </p:cNvPr>
          <p:cNvSpPr/>
          <p:nvPr/>
        </p:nvSpPr>
        <p:spPr>
          <a:xfrm>
            <a:off x="471774" y="807786"/>
            <a:ext cx="11673075" cy="4893647"/>
          </a:xfrm>
          <a:prstGeom prst="rect">
            <a:avLst/>
          </a:prstGeom>
          <a:noFill/>
          <a:ln>
            <a:noFill/>
          </a:ln>
        </p:spPr>
        <p:txBody>
          <a:bodyPr spcFirstLastPara="1" wrap="square" lIns="91425" tIns="45700" rIns="91425" bIns="45700" anchor="t" anchorCtr="0">
            <a:noAutofit/>
          </a:bodyPr>
          <a:lstStyle/>
          <a:p>
            <a:pPr marL="285750" indent="-285750">
              <a:spcBef>
                <a:spcPts val="500"/>
              </a:spcBef>
              <a:buFont typeface="Wingdings" panose="05000000000000000000" pitchFamily="2" charset="2"/>
              <a:buChar char="Ø"/>
            </a:pPr>
            <a:r>
              <a:rPr lang="en-GB" dirty="0"/>
              <a:t>COMBO stands for </a:t>
            </a:r>
            <a:r>
              <a:rPr lang="en-US" u="sng" dirty="0" err="1"/>
              <a:t>CO</a:t>
            </a:r>
            <a:r>
              <a:rPr lang="en-US" dirty="0" err="1"/>
              <a:t>nservation</a:t>
            </a:r>
            <a:r>
              <a:rPr lang="en-US" dirty="0"/>
              <a:t>, impact </a:t>
            </a:r>
            <a:r>
              <a:rPr lang="en-US" u="sng" dirty="0"/>
              <a:t>M</a:t>
            </a:r>
            <a:r>
              <a:rPr lang="en-US" dirty="0"/>
              <a:t>itigation and </a:t>
            </a:r>
            <a:r>
              <a:rPr lang="en-US" u="sng" dirty="0"/>
              <a:t>B</a:t>
            </a:r>
            <a:r>
              <a:rPr lang="en-US" dirty="0"/>
              <a:t>iodiversity </a:t>
            </a:r>
            <a:r>
              <a:rPr lang="en-US" u="sng" dirty="0"/>
              <a:t>O</a:t>
            </a:r>
            <a:r>
              <a:rPr lang="en-US" dirty="0"/>
              <a:t>ffsets in Africa, and is a project run by WCS, Biotope and Forest Trends with the support of AFD, FFEM and the </a:t>
            </a:r>
            <a:r>
              <a:rPr lang="en-US" dirty="0" err="1"/>
              <a:t>Mava</a:t>
            </a:r>
            <a:r>
              <a:rPr lang="en-US" dirty="0"/>
              <a:t> Foundation.  The project aims to improve biodiversity outcomes from better development and industry practice in four African countries.</a:t>
            </a:r>
          </a:p>
          <a:p>
            <a:pPr marL="285750" indent="-285750">
              <a:spcBef>
                <a:spcPts val="500"/>
              </a:spcBef>
              <a:buFont typeface="Wingdings" panose="05000000000000000000" pitchFamily="2" charset="2"/>
              <a:buChar char="Ø"/>
            </a:pPr>
            <a:r>
              <a:rPr lang="en-US" dirty="0"/>
              <a:t>COMBO’s Goal is to r</a:t>
            </a:r>
            <a:r>
              <a:rPr lang="en-GB" dirty="0" err="1"/>
              <a:t>econcile</a:t>
            </a:r>
            <a:r>
              <a:rPr lang="en-GB" dirty="0"/>
              <a:t> economic development and conservation of biodiversity and ecosystem services in Africa by supporting government policies that target no net loss of biodiversity and improve mitigation of industry impacts.</a:t>
            </a:r>
          </a:p>
          <a:p>
            <a:pPr marL="285750" indent="-285750">
              <a:spcBef>
                <a:spcPts val="500"/>
              </a:spcBef>
              <a:buFont typeface="Wingdings" panose="05000000000000000000" pitchFamily="2" charset="2"/>
              <a:buChar char="Ø"/>
            </a:pPr>
            <a:r>
              <a:rPr lang="en-GB" dirty="0"/>
              <a:t>The </a:t>
            </a:r>
            <a:r>
              <a:rPr lang="en-US" dirty="0"/>
              <a:t>Specific Objective is to c</a:t>
            </a:r>
            <a:r>
              <a:rPr lang="en-GB" dirty="0" err="1"/>
              <a:t>ontribute</a:t>
            </a:r>
            <a:r>
              <a:rPr lang="en-GB" dirty="0"/>
              <a:t> by 2019 to the definition and implementation of the mitigation hierarchy, including biodiversity offsets mechanisms, in Guinea, Madagascar, Mozambique and Uganda in which private and public investments endorse the target of No Net Loss of biodiversity while generating additional funds for conservation.</a:t>
            </a:r>
          </a:p>
          <a:p>
            <a:pPr marL="285750" indent="-285750">
              <a:spcBef>
                <a:spcPts val="500"/>
              </a:spcBef>
              <a:buFont typeface="Wingdings" panose="05000000000000000000" pitchFamily="2" charset="2"/>
              <a:buChar char="Ø"/>
            </a:pPr>
            <a:r>
              <a:rPr lang="en-GB" dirty="0"/>
              <a:t>The first component of work is to assist governments in the identification, analysis and introduction of appropriate policy to encourage investment in development projects that result in no net loss or a net gain of biodiversity. </a:t>
            </a:r>
          </a:p>
          <a:p>
            <a:pPr marL="285750" indent="-285750">
              <a:spcBef>
                <a:spcPts val="500"/>
              </a:spcBef>
              <a:buFont typeface="Wingdings" panose="05000000000000000000" pitchFamily="2" charset="2"/>
              <a:buChar char="Ø"/>
            </a:pPr>
            <a:r>
              <a:rPr lang="en-GB" dirty="0"/>
              <a:t>The second is to create the enabling conditions for development projects to achieve no net loss of biodiversity by: supporting national planning processes; identifying relevant biodiversity metrics; and developing and implementing baseline and monitoring survey methodology.</a:t>
            </a:r>
          </a:p>
          <a:p>
            <a:pPr marL="285750" indent="-285750">
              <a:spcBef>
                <a:spcPts val="500"/>
              </a:spcBef>
              <a:buFont typeface="Wingdings" panose="05000000000000000000" pitchFamily="2" charset="2"/>
              <a:buChar char="Ø"/>
            </a:pPr>
            <a:r>
              <a:rPr lang="en-GB" dirty="0"/>
              <a:t>Third, is to develop institutional, legal and financial mechanisms for implementation of offsets, particularly those linked with conservation trust funds, to secure the permanence of conservation outcomes from the mitigation hierarchy.</a:t>
            </a:r>
          </a:p>
          <a:p>
            <a:pPr marL="285750" indent="-285750">
              <a:spcBef>
                <a:spcPts val="500"/>
              </a:spcBef>
              <a:buFont typeface="Wingdings" panose="05000000000000000000" pitchFamily="2" charset="2"/>
              <a:buChar char="Ø"/>
            </a:pPr>
            <a:r>
              <a:rPr lang="en-GB" dirty="0"/>
              <a:t>The fourth component supports the uptake of best practice in the public and private sectors, monitoring these initiatives and developing lessons learnt.</a:t>
            </a:r>
          </a:p>
          <a:p>
            <a:pPr marL="285750" indent="-285750">
              <a:spcBef>
                <a:spcPts val="500"/>
              </a:spcBef>
              <a:buFont typeface="Wingdings" panose="05000000000000000000" pitchFamily="2" charset="2"/>
              <a:buChar char="Ø"/>
            </a:pPr>
            <a:r>
              <a:rPr lang="en-GB" dirty="0"/>
              <a:t>The final substantive component is to build national and regional capacity by sharing lessons learnt drawn from African and global experiences of no net loss activities with a wide range of involved stakeholders.</a:t>
            </a:r>
          </a:p>
          <a:p>
            <a:pPr marL="285750" indent="-285750">
              <a:spcBef>
                <a:spcPts val="500"/>
              </a:spcBef>
              <a:buFont typeface="Wingdings" panose="05000000000000000000" pitchFamily="2" charset="2"/>
              <a:buChar char="Ø"/>
            </a:pPr>
            <a:r>
              <a:rPr lang="en-GB" dirty="0"/>
              <a:t>The results from the project are outlined, with detail provided in the separate module on ‘Lessons Learned’.</a:t>
            </a:r>
          </a:p>
          <a:p>
            <a:pPr>
              <a:spcBef>
                <a:spcPts val="600"/>
              </a:spcBef>
            </a:pPr>
            <a:endParaRPr lang="en-US" dirty="0"/>
          </a:p>
          <a:p>
            <a:pPr marL="285750" indent="-285750">
              <a:spcBef>
                <a:spcPts val="600"/>
              </a:spcBef>
              <a:buFont typeface="Wingdings" panose="05000000000000000000" pitchFamily="2" charset="2"/>
              <a:buChar char="Ø"/>
            </a:pPr>
            <a:endParaRPr lang="en-GB" dirty="0"/>
          </a:p>
          <a:p>
            <a:pPr marL="342900" indent="-342900">
              <a:spcBef>
                <a:spcPts val="600"/>
              </a:spcBef>
              <a:buFont typeface="Wingdings" panose="05000000000000000000" pitchFamily="2" charset="2"/>
              <a:buChar char="Ø"/>
            </a:pPr>
            <a:endParaRPr lang="en-GB" sz="22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63F73507-5722-4E94-AB33-F7131F9B967D}"/>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Module on COMBO – </a:t>
            </a:r>
            <a:r>
              <a:rPr lang="en-GB" sz="3000" b="1" dirty="0" smtClean="0">
                <a:solidFill>
                  <a:prstClr val="white"/>
                </a:solidFill>
              </a:rPr>
              <a:t>Summary</a:t>
            </a:r>
            <a:endParaRPr lang="en-GB" sz="3000" b="1" dirty="0">
              <a:solidFill>
                <a:prstClr val="white"/>
              </a:solidFill>
            </a:endParaRPr>
          </a:p>
        </p:txBody>
      </p:sp>
    </p:spTree>
    <p:extLst>
      <p:ext uri="{BB962C8B-B14F-4D97-AF65-F5344CB8AC3E}">
        <p14:creationId xmlns:p14="http://schemas.microsoft.com/office/powerpoint/2010/main" val="106888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p:tgtEl>
                                          <p:spTgt spid="8">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p:tgtEl>
                                          <p:spTgt spid="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500"/>
                                        <p:tgtEl>
                                          <p:spTgt spid="8">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p:tgtEl>
                                          <p:spTgt spid="8">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500"/>
                                        <p:tgtEl>
                                          <p:spTgt spid="8">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p:tgtEl>
                                          <p:spTgt spid="8">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 calcmode="lin" valueType="num">
                                      <p:cBhvr additive="base">
                                        <p:cTn id="42" dur="500"/>
                                        <p:tgtEl>
                                          <p:spTgt spid="8">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 calcmode="lin" valueType="num">
                                      <p:cBhvr additive="base">
                                        <p:cTn id="47" dur="500"/>
                                        <p:tgtEl>
                                          <p:spTgt spid="8">
                                            <p:txEl>
                                              <p:pRg st="8" end="8"/>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81622F-96FF-45BD-B9CE-9658F0CF7826}"/>
              </a:ext>
            </a:extLst>
          </p:cNvPr>
          <p:cNvSpPr/>
          <p:nvPr/>
        </p:nvSpPr>
        <p:spPr>
          <a:xfrm>
            <a:off x="-122325" y="74582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DC93AF2-21EE-47B1-B05E-825E5FED2A30}"/>
              </a:ext>
            </a:extLst>
          </p:cNvPr>
          <p:cNvSpPr txBox="1">
            <a:spLocks/>
          </p:cNvSpPr>
          <p:nvPr/>
        </p:nvSpPr>
        <p:spPr>
          <a:xfrm>
            <a:off x="903286" y="0"/>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Module on COMBO – Abstract</a:t>
            </a:r>
          </a:p>
        </p:txBody>
      </p:sp>
      <p:sp>
        <p:nvSpPr>
          <p:cNvPr id="8" name="Google Shape;266;p33">
            <a:extLst>
              <a:ext uri="{FF2B5EF4-FFF2-40B4-BE49-F238E27FC236}">
                <a16:creationId xmlns:a16="http://schemas.microsoft.com/office/drawing/2014/main" id="{C89388D4-5C45-41A6-9ED0-6C248A20033D}"/>
              </a:ext>
            </a:extLst>
          </p:cNvPr>
          <p:cNvSpPr/>
          <p:nvPr/>
        </p:nvSpPr>
        <p:spPr>
          <a:xfrm>
            <a:off x="2005102" y="1386464"/>
            <a:ext cx="8489595" cy="4893647"/>
          </a:xfrm>
          <a:prstGeom prst="rect">
            <a:avLst/>
          </a:prstGeom>
          <a:noFill/>
          <a:ln>
            <a:noFill/>
          </a:ln>
        </p:spPr>
        <p:txBody>
          <a:bodyPr spcFirstLastPara="1" wrap="square" lIns="91425" tIns="45700" rIns="91425" bIns="45700" anchor="t" anchorCtr="0">
            <a:noAutofit/>
          </a:bodyPr>
          <a:lstStyle/>
          <a:p>
            <a:r>
              <a:rPr lang="en-GB" sz="2000" dirty="0"/>
              <a:t>This module describes the COMBO project, which has produced this training course, among other work over the period 2016-2019.</a:t>
            </a:r>
          </a:p>
          <a:p>
            <a:endParaRPr lang="en-GB" sz="2000" dirty="0"/>
          </a:p>
          <a:p>
            <a:r>
              <a:rPr lang="en-GB" sz="2000" dirty="0"/>
              <a:t>It introduces the country teams in </a:t>
            </a:r>
            <a:r>
              <a:rPr lang="en-US" sz="2000" dirty="0"/>
              <a:t>Guinea, Madagascar, Mozambique and Uganda, and the international team drawn from WCS, Biotope and Forest Trends to support them.</a:t>
            </a:r>
            <a:endParaRPr lang="en-GB" sz="2000" dirty="0"/>
          </a:p>
          <a:p>
            <a:endParaRPr lang="en-GB" sz="2000" dirty="0"/>
          </a:p>
          <a:p>
            <a:r>
              <a:rPr lang="en-US" sz="2000" dirty="0"/>
              <a:t>The module introduces COMBO’s goal and objectives: to reconcile economic development and conservation of biodiversity and ecosystem services by working for no net loss of biodiversity, improving mitigation of industry impacts.</a:t>
            </a:r>
          </a:p>
          <a:p>
            <a:endParaRPr lang="en-GB" sz="2000" dirty="0"/>
          </a:p>
          <a:p>
            <a:r>
              <a:rPr lang="en-GB" sz="2000" dirty="0"/>
              <a:t>It explains each of COMBO’s components of work and progress to date.</a:t>
            </a:r>
          </a:p>
          <a:p>
            <a:endParaRPr lang="en-GB" sz="2000" dirty="0"/>
          </a:p>
          <a:p>
            <a:pPr defTabSz="914400">
              <a:buClr>
                <a:srgbClr val="000000"/>
              </a:buClr>
              <a:buFont typeface="Arial"/>
              <a:buNone/>
            </a:pPr>
            <a:endParaRPr sz="2000" kern="0" dirty="0">
              <a:solidFill>
                <a:srgbClr val="000000"/>
              </a:solidFill>
              <a:cs typeface="Arial"/>
              <a:sym typeface="Arial"/>
            </a:endParaRPr>
          </a:p>
        </p:txBody>
      </p:sp>
    </p:spTree>
    <p:extLst>
      <p:ext uri="{BB962C8B-B14F-4D97-AF65-F5344CB8AC3E}">
        <p14:creationId xmlns:p14="http://schemas.microsoft.com/office/powerpoint/2010/main" val="8269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additive="base">
                                        <p:cTn id="12" dur="500"/>
                                        <p:tgtEl>
                                          <p:spTgt spid="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p:tgtEl>
                                          <p:spTgt spid="8">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 calcmode="lin" valueType="num">
                                      <p:cBhvr additive="base">
                                        <p:cTn id="22" dur="500"/>
                                        <p:tgtEl>
                                          <p:spTgt spid="8">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C93AF2-21EE-47B1-B05E-825E5FED2A30}"/>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Module on COMBO – Contents</a:t>
            </a:r>
          </a:p>
        </p:txBody>
      </p:sp>
      <p:graphicFrame>
        <p:nvGraphicFramePr>
          <p:cNvPr id="6" name="Content Placeholder 2">
            <a:extLst>
              <a:ext uri="{FF2B5EF4-FFF2-40B4-BE49-F238E27FC236}">
                <a16:creationId xmlns:a16="http://schemas.microsoft.com/office/drawing/2014/main" id="{E1361C5D-DEFF-494A-A4F2-0BC2A5D33497}"/>
              </a:ext>
            </a:extLst>
          </p:cNvPr>
          <p:cNvGraphicFramePr>
            <a:graphicFrameLocks/>
          </p:cNvGraphicFramePr>
          <p:nvPr>
            <p:extLst>
              <p:ext uri="{D42A27DB-BD31-4B8C-83A1-F6EECF244321}">
                <p14:modId xmlns:p14="http://schemas.microsoft.com/office/powerpoint/2010/main" val="999959256"/>
              </p:ext>
            </p:extLst>
          </p:nvPr>
        </p:nvGraphicFramePr>
        <p:xfrm>
          <a:off x="991400" y="1559293"/>
          <a:ext cx="10366411" cy="1993904"/>
        </p:xfrm>
        <a:graphic>
          <a:graphicData uri="http://schemas.openxmlformats.org/drawingml/2006/table">
            <a:tbl>
              <a:tblPr firstRow="1" bandRow="1">
                <a:tableStyleId>{93296810-A885-4BE3-A3E7-6D5BEEA58F35}</a:tableStyleId>
              </a:tblPr>
              <a:tblGrid>
                <a:gridCol w="8648302">
                  <a:extLst>
                    <a:ext uri="{9D8B030D-6E8A-4147-A177-3AD203B41FA5}">
                      <a16:colId xmlns:a16="http://schemas.microsoft.com/office/drawing/2014/main" val="20000"/>
                    </a:ext>
                  </a:extLst>
                </a:gridCol>
                <a:gridCol w="1718109">
                  <a:extLst>
                    <a:ext uri="{9D8B030D-6E8A-4147-A177-3AD203B41FA5}">
                      <a16:colId xmlns:a16="http://schemas.microsoft.com/office/drawing/2014/main" val="20001"/>
                    </a:ext>
                  </a:extLst>
                </a:gridCol>
              </a:tblGrid>
              <a:tr h="188791">
                <a:tc>
                  <a:txBody>
                    <a:bodyPr/>
                    <a:lstStyle/>
                    <a:p>
                      <a:r>
                        <a:rPr lang="en-US" dirty="0"/>
                        <a:t>Contents</a:t>
                      </a:r>
                    </a:p>
                  </a:txBody>
                  <a:tcPr/>
                </a:tc>
                <a:tc>
                  <a:txBody>
                    <a:bodyPr/>
                    <a:lstStyle/>
                    <a:p>
                      <a:r>
                        <a:rPr lang="en-US" dirty="0"/>
                        <a:t>Slides </a:t>
                      </a:r>
                    </a:p>
                  </a:txBody>
                  <a:tcPr/>
                </a:tc>
                <a:extLst>
                  <a:ext uri="{0D108BD9-81ED-4DB2-BD59-A6C34878D82A}">
                    <a16:rowId xmlns:a16="http://schemas.microsoft.com/office/drawing/2014/main" val="10000"/>
                  </a:ext>
                </a:extLst>
              </a:tr>
              <a:tr h="407036">
                <a:tc>
                  <a:txBody>
                    <a:bodyPr/>
                    <a:lstStyle/>
                    <a:p>
                      <a:r>
                        <a:rPr lang="en-GB" sz="1800" kern="1200" dirty="0">
                          <a:solidFill>
                            <a:schemeClr val="dk1"/>
                          </a:solidFill>
                          <a:effectLst/>
                          <a:latin typeface="+mn-lt"/>
                          <a:ea typeface="+mn-ea"/>
                          <a:cs typeface="+mn-cs"/>
                        </a:rPr>
                        <a:t>The COMBO Project team</a:t>
                      </a:r>
                    </a:p>
                  </a:txBody>
                  <a:tcPr/>
                </a:tc>
                <a:tc>
                  <a:txBody>
                    <a:bodyPr/>
                    <a:lstStyle/>
                    <a:p>
                      <a:r>
                        <a:rPr lang="en-US" dirty="0" smtClean="0"/>
                        <a:t>4</a:t>
                      </a:r>
                      <a:endParaRPr lang="en-US" dirty="0"/>
                    </a:p>
                  </a:txBody>
                  <a:tcPr/>
                </a:tc>
                <a:extLst>
                  <a:ext uri="{0D108BD9-81ED-4DB2-BD59-A6C34878D82A}">
                    <a16:rowId xmlns:a16="http://schemas.microsoft.com/office/drawing/2014/main" val="10001"/>
                  </a:ext>
                </a:extLst>
              </a:tr>
              <a:tr h="407036">
                <a:tc>
                  <a:txBody>
                    <a:bodyPr/>
                    <a:lstStyle/>
                    <a:p>
                      <a:r>
                        <a:rPr lang="en-GB" sz="1800" kern="1200" dirty="0">
                          <a:solidFill>
                            <a:schemeClr val="dk1"/>
                          </a:solidFill>
                          <a:effectLst/>
                          <a:latin typeface="+mn-lt"/>
                          <a:ea typeface="+mn-ea"/>
                          <a:cs typeface="+mn-cs"/>
                        </a:rPr>
                        <a:t>COMBO Goal and Objective</a:t>
                      </a:r>
                    </a:p>
                  </a:txBody>
                  <a:tcPr/>
                </a:tc>
                <a:tc>
                  <a:txBody>
                    <a:bodyPr/>
                    <a:lstStyle/>
                    <a:p>
                      <a:r>
                        <a:rPr lang="en-US" dirty="0" smtClean="0"/>
                        <a:t>5-6</a:t>
                      </a:r>
                      <a:endParaRPr lang="en-US" dirty="0"/>
                    </a:p>
                  </a:txBody>
                  <a:tcPr/>
                </a:tc>
                <a:extLst>
                  <a:ext uri="{0D108BD9-81ED-4DB2-BD59-A6C34878D82A}">
                    <a16:rowId xmlns:a16="http://schemas.microsoft.com/office/drawing/2014/main" val="10002"/>
                  </a:ext>
                </a:extLst>
              </a:tr>
              <a:tr h="407036">
                <a:tc>
                  <a:txBody>
                    <a:bodyPr/>
                    <a:lstStyle/>
                    <a:p>
                      <a:r>
                        <a:rPr lang="en-GB" sz="1800" kern="1200" dirty="0">
                          <a:solidFill>
                            <a:schemeClr val="dk1"/>
                          </a:solidFill>
                          <a:effectLst/>
                          <a:latin typeface="+mn-lt"/>
                          <a:ea typeface="+mn-ea"/>
                          <a:cs typeface="+mn-cs"/>
                        </a:rPr>
                        <a:t>The main components of COMBO’s work</a:t>
                      </a:r>
                    </a:p>
                  </a:txBody>
                  <a:tcPr/>
                </a:tc>
                <a:tc>
                  <a:txBody>
                    <a:bodyPr/>
                    <a:lstStyle/>
                    <a:p>
                      <a:r>
                        <a:rPr lang="en-US" dirty="0" smtClean="0"/>
                        <a:t>7-13</a:t>
                      </a:r>
                      <a:endParaRPr lang="en-US" dirty="0"/>
                    </a:p>
                  </a:txBody>
                  <a:tcPr/>
                </a:tc>
                <a:extLst>
                  <a:ext uri="{0D108BD9-81ED-4DB2-BD59-A6C34878D82A}">
                    <a16:rowId xmlns:a16="http://schemas.microsoft.com/office/drawing/2014/main" val="10003"/>
                  </a:ext>
                </a:extLst>
              </a:tr>
              <a:tr h="407036">
                <a:tc>
                  <a:txBody>
                    <a:bodyPr/>
                    <a:lstStyle/>
                    <a:p>
                      <a:r>
                        <a:rPr lang="en-GB" sz="1800" kern="1200" dirty="0" smtClean="0">
                          <a:solidFill>
                            <a:schemeClr val="dk1"/>
                          </a:solidFill>
                          <a:effectLst/>
                          <a:latin typeface="+mn-lt"/>
                          <a:ea typeface="+mn-ea"/>
                          <a:cs typeface="+mn-cs"/>
                        </a:rPr>
                        <a:t>Summary</a:t>
                      </a:r>
                      <a:endParaRPr lang="en-GB" sz="1800" kern="1200" dirty="0">
                        <a:solidFill>
                          <a:schemeClr val="dk1"/>
                        </a:solidFill>
                        <a:effectLst/>
                        <a:latin typeface="+mn-lt"/>
                        <a:ea typeface="+mn-ea"/>
                        <a:cs typeface="+mn-cs"/>
                      </a:endParaRPr>
                    </a:p>
                  </a:txBody>
                  <a:tcPr/>
                </a:tc>
                <a:tc>
                  <a:txBody>
                    <a:bodyPr/>
                    <a:lstStyle/>
                    <a:p>
                      <a:r>
                        <a:rPr lang="en-US" dirty="0" smtClean="0"/>
                        <a:t>14</a:t>
                      </a:r>
                      <a:endParaRPr lang="en-US" dirty="0"/>
                    </a:p>
                  </a:txBody>
                  <a:tcPr/>
                </a:tc>
                <a:extLst>
                  <a:ext uri="{0D108BD9-81ED-4DB2-BD59-A6C34878D82A}">
                    <a16:rowId xmlns:a16="http://schemas.microsoft.com/office/drawing/2014/main" val="715385164"/>
                  </a:ext>
                </a:extLst>
              </a:tr>
            </a:tbl>
          </a:graphicData>
        </a:graphic>
      </p:graphicFrame>
    </p:spTree>
    <p:extLst>
      <p:ext uri="{BB962C8B-B14F-4D97-AF65-F5344CB8AC3E}">
        <p14:creationId xmlns:p14="http://schemas.microsoft.com/office/powerpoint/2010/main" val="20721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www.mapmakerdata.co.uk.s3-website-eu-west-1.amazonaws.com/library/stacks/Africa/Africa_labelled.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6378"/>
          <a:stretch/>
        </p:blipFill>
        <p:spPr bwMode="auto">
          <a:xfrm>
            <a:off x="3697540" y="1163518"/>
            <a:ext cx="3816033" cy="3914704"/>
          </a:xfrm>
          <a:prstGeom prst="rect">
            <a:avLst/>
          </a:prstGeom>
          <a:noFill/>
          <a:extLst>
            <a:ext uri="{909E8E84-426E-40DD-AFC4-6F175D3DCCD1}">
              <a14:hiddenFill xmlns:a14="http://schemas.microsoft.com/office/drawing/2010/main">
                <a:solidFill>
                  <a:srgbClr val="FFFFFF"/>
                </a:solidFill>
              </a14:hiddenFill>
            </a:ext>
          </a:extLst>
        </p:spPr>
      </p:pic>
      <p:sp>
        <p:nvSpPr>
          <p:cNvPr id="98" name="Title 1">
            <a:extLst>
              <a:ext uri="{FF2B5EF4-FFF2-40B4-BE49-F238E27FC236}">
                <a16:creationId xmlns:a16="http://schemas.microsoft.com/office/drawing/2014/main" id="{4F789244-7E86-479A-AC44-6041DE359389}"/>
              </a:ext>
            </a:extLst>
          </p:cNvPr>
          <p:cNvSpPr txBox="1">
            <a:spLocks/>
          </p:cNvSpPr>
          <p:nvPr/>
        </p:nvSpPr>
        <p:spPr>
          <a:xfrm>
            <a:off x="734314" y="1786"/>
            <a:ext cx="9462629" cy="825024"/>
          </a:xfrm>
          <a:prstGeom prst="rect">
            <a:avLst/>
          </a:prstGeom>
        </p:spPr>
        <p:txBody>
          <a:bodyPr vert="horz" lIns="91392" tIns="45696" rIns="91392" bIns="45696"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2999" b="1" dirty="0"/>
              <a:t>The COMBO Project team: 2016-2019</a:t>
            </a:r>
          </a:p>
        </p:txBody>
      </p:sp>
      <p:grpSp>
        <p:nvGrpSpPr>
          <p:cNvPr id="38" name="Group 37">
            <a:extLst>
              <a:ext uri="{FF2B5EF4-FFF2-40B4-BE49-F238E27FC236}">
                <a16:creationId xmlns:a16="http://schemas.microsoft.com/office/drawing/2014/main" id="{948A7A95-EA3F-4BEF-BF0D-1E8DEA7F0E62}"/>
              </a:ext>
            </a:extLst>
          </p:cNvPr>
          <p:cNvGrpSpPr/>
          <p:nvPr/>
        </p:nvGrpSpPr>
        <p:grpSpPr>
          <a:xfrm>
            <a:off x="6536544" y="816037"/>
            <a:ext cx="5420273" cy="2104718"/>
            <a:chOff x="6536544" y="816037"/>
            <a:chExt cx="5420273" cy="2104718"/>
          </a:xfrm>
        </p:grpSpPr>
        <p:cxnSp>
          <p:nvCxnSpPr>
            <p:cNvPr id="19" name="Straight Arrow Connector 12"/>
            <p:cNvCxnSpPr>
              <a:cxnSpLocks/>
              <a:stCxn id="45" idx="1"/>
            </p:cNvCxnSpPr>
            <p:nvPr/>
          </p:nvCxnSpPr>
          <p:spPr>
            <a:xfrm flipH="1">
              <a:off x="6536544" y="1732587"/>
              <a:ext cx="1025422" cy="1188168"/>
            </a:xfrm>
            <a:prstGeom prst="straightConnector1">
              <a:avLst/>
            </a:prstGeom>
            <a:noFill/>
            <a:ln w="22225" cap="flat" cmpd="sng" algn="ctr">
              <a:solidFill>
                <a:srgbClr val="00B0F0"/>
              </a:solidFill>
              <a:prstDash val="solid"/>
              <a:tailEnd type="triangle"/>
            </a:ln>
            <a:effectLst>
              <a:outerShdw blurRad="40000" dist="20000" dir="5400000" rotWithShape="0">
                <a:srgbClr val="000000">
                  <a:alpha val="38000"/>
                </a:srgbClr>
              </a:outerShdw>
            </a:effectLst>
          </p:spPr>
        </p:cxnSp>
        <p:sp>
          <p:nvSpPr>
            <p:cNvPr id="42" name="ZoneTexte 28"/>
            <p:cNvSpPr txBox="1"/>
            <p:nvPr/>
          </p:nvSpPr>
          <p:spPr>
            <a:xfrm>
              <a:off x="7561971" y="816037"/>
              <a:ext cx="4381291" cy="492187"/>
            </a:xfrm>
            <a:prstGeom prst="rect">
              <a:avLst/>
            </a:prstGeom>
            <a:solidFill>
              <a:schemeClr val="accent6">
                <a:lumMod val="20000"/>
                <a:lumOff val="80000"/>
              </a:schemeClr>
            </a:solidFill>
          </p:spPr>
          <p:txBody>
            <a:bodyPr wrap="square" rtlCol="0">
              <a:spAutoFit/>
            </a:bodyPr>
            <a:lstStyle/>
            <a:p>
              <a:pPr algn="ctr">
                <a:defRPr/>
              </a:pPr>
              <a:r>
                <a:rPr lang="fr-FR" sz="1599" b="1" kern="0" dirty="0">
                  <a:solidFill>
                    <a:prstClr val="black"/>
                  </a:solidFill>
                </a:rPr>
                <a:t>COMBO Uganda</a:t>
              </a:r>
              <a:endParaRPr lang="en-US" sz="1599" b="1" kern="0" dirty="0">
                <a:solidFill>
                  <a:prstClr val="black"/>
                </a:solidFill>
              </a:endParaRPr>
            </a:p>
            <a:p>
              <a:pPr algn="ctr">
                <a:defRPr/>
              </a:pPr>
              <a:endParaRPr lang="en-US" sz="999" b="1" kern="0" dirty="0">
                <a:solidFill>
                  <a:prstClr val="black"/>
                </a:solidFill>
              </a:endParaRP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1970" y="1166085"/>
              <a:ext cx="1382681" cy="1133003"/>
            </a:xfrm>
            <a:prstGeom prst="rect">
              <a:avLst/>
            </a:prstGeom>
          </p:spPr>
        </p:pic>
        <p:sp>
          <p:nvSpPr>
            <p:cNvPr id="46" name="TextBox 45"/>
            <p:cNvSpPr txBox="1"/>
            <p:nvPr/>
          </p:nvSpPr>
          <p:spPr>
            <a:xfrm>
              <a:off x="7566585" y="2238381"/>
              <a:ext cx="1205151" cy="246093"/>
            </a:xfrm>
            <a:prstGeom prst="rect">
              <a:avLst/>
            </a:prstGeom>
            <a:noFill/>
          </p:spPr>
          <p:txBody>
            <a:bodyPr wrap="none" rtlCol="0">
              <a:spAutoFit/>
            </a:bodyPr>
            <a:lstStyle/>
            <a:p>
              <a:pPr algn="ctr"/>
              <a:r>
                <a:rPr lang="en-GB" sz="999" b="1" dirty="0"/>
                <a:t>Beatrice </a:t>
              </a:r>
              <a:r>
                <a:rPr lang="en-GB" sz="999" b="1" dirty="0" err="1"/>
                <a:t>Kyasiimire</a:t>
              </a:r>
              <a:endParaRPr lang="en-GB" sz="999" b="1" dirty="0"/>
            </a:p>
          </p:txBody>
        </p:sp>
        <p:sp>
          <p:nvSpPr>
            <p:cNvPr id="47" name="TextBox 46"/>
            <p:cNvSpPr txBox="1"/>
            <p:nvPr/>
          </p:nvSpPr>
          <p:spPr>
            <a:xfrm>
              <a:off x="8713514" y="2238381"/>
              <a:ext cx="1107421" cy="246093"/>
            </a:xfrm>
            <a:prstGeom prst="rect">
              <a:avLst/>
            </a:prstGeom>
            <a:noFill/>
          </p:spPr>
          <p:txBody>
            <a:bodyPr wrap="none" rtlCol="0">
              <a:spAutoFit/>
            </a:bodyPr>
            <a:lstStyle/>
            <a:p>
              <a:pPr algn="ctr"/>
              <a:r>
                <a:rPr lang="en-GB" sz="999" b="1" dirty="0"/>
                <a:t>Simon </a:t>
              </a:r>
              <a:r>
                <a:rPr lang="en-GB" sz="999" b="1" dirty="0" err="1"/>
                <a:t>Nampindo</a:t>
              </a:r>
              <a:endParaRPr lang="en-GB" sz="999" b="1" dirty="0"/>
            </a:p>
          </p:txBody>
        </p:sp>
        <p:sp>
          <p:nvSpPr>
            <p:cNvPr id="48" name="TextBox 47"/>
            <p:cNvSpPr txBox="1"/>
            <p:nvPr/>
          </p:nvSpPr>
          <p:spPr>
            <a:xfrm>
              <a:off x="10953538" y="2238381"/>
              <a:ext cx="1003279" cy="246093"/>
            </a:xfrm>
            <a:prstGeom prst="rect">
              <a:avLst/>
            </a:prstGeom>
            <a:noFill/>
          </p:spPr>
          <p:txBody>
            <a:bodyPr wrap="none" rtlCol="0">
              <a:spAutoFit/>
            </a:bodyPr>
            <a:lstStyle/>
            <a:p>
              <a:pPr algn="ctr"/>
              <a:r>
                <a:rPr lang="en-GB" sz="999" b="1" dirty="0"/>
                <a:t>Alex </a:t>
              </a:r>
              <a:r>
                <a:rPr lang="en-GB" sz="999" b="1" dirty="0" err="1"/>
                <a:t>Muhweezi</a:t>
              </a:r>
              <a:endParaRPr lang="en-GB" sz="999" b="1" dirty="0"/>
            </a:p>
          </p:txBody>
        </p:sp>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8124" y="1166085"/>
              <a:ext cx="1353481" cy="1127942"/>
            </a:xfrm>
            <a:prstGeom prst="rect">
              <a:avLst/>
            </a:prstGeom>
          </p:spPr>
        </p:pic>
        <p:sp>
          <p:nvSpPr>
            <p:cNvPr id="99" name="TextBox 98">
              <a:extLst>
                <a:ext uri="{FF2B5EF4-FFF2-40B4-BE49-F238E27FC236}">
                  <a16:creationId xmlns:a16="http://schemas.microsoft.com/office/drawing/2014/main" id="{1DA7D94F-0E47-41C1-ABF9-5C89AE215620}"/>
                </a:ext>
              </a:extLst>
            </p:cNvPr>
            <p:cNvSpPr txBox="1"/>
            <p:nvPr/>
          </p:nvSpPr>
          <p:spPr>
            <a:xfrm>
              <a:off x="9883902" y="2238381"/>
              <a:ext cx="1067366" cy="246093"/>
            </a:xfrm>
            <a:prstGeom prst="rect">
              <a:avLst/>
            </a:prstGeom>
            <a:noFill/>
          </p:spPr>
          <p:txBody>
            <a:bodyPr wrap="none" rtlCol="0">
              <a:spAutoFit/>
            </a:bodyPr>
            <a:lstStyle/>
            <a:p>
              <a:pPr algn="ctr"/>
              <a:r>
                <a:rPr lang="en-GB" sz="999" b="1" dirty="0"/>
                <a:t>Grace </a:t>
              </a:r>
              <a:r>
                <a:rPr lang="en-GB" sz="999" b="1" dirty="0" err="1"/>
                <a:t>Nangendo</a:t>
              </a:r>
              <a:endParaRPr lang="en-GB" sz="999" b="1" dirty="0"/>
            </a:p>
          </p:txBody>
        </p:sp>
        <p:pic>
          <p:nvPicPr>
            <p:cNvPr id="7" name="Picture 6">
              <a:extLst>
                <a:ext uri="{FF2B5EF4-FFF2-40B4-BE49-F238E27FC236}">
                  <a16:creationId xmlns:a16="http://schemas.microsoft.com/office/drawing/2014/main" id="{94B34063-6660-4F95-90AC-4126FF6703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6757" y="1166083"/>
              <a:ext cx="1150101" cy="1150100"/>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1896" y="1162932"/>
              <a:ext cx="1011366" cy="1131094"/>
            </a:xfrm>
            <a:prstGeom prst="rect">
              <a:avLst/>
            </a:prstGeom>
          </p:spPr>
        </p:pic>
        <p:pic>
          <p:nvPicPr>
            <p:cNvPr id="102" name="Picture 101">
              <a:extLst>
                <a:ext uri="{FF2B5EF4-FFF2-40B4-BE49-F238E27FC236}">
                  <a16:creationId xmlns:a16="http://schemas.microsoft.com/office/drawing/2014/main" id="{C40EFB46-9365-4BCD-A25E-02118A6261D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634609" y="1106995"/>
              <a:ext cx="412101" cy="412100"/>
            </a:xfrm>
            <a:prstGeom prst="rect">
              <a:avLst/>
            </a:prstGeom>
          </p:spPr>
        </p:pic>
      </p:grpSp>
      <p:grpSp>
        <p:nvGrpSpPr>
          <p:cNvPr id="37" name="Group 36">
            <a:extLst>
              <a:ext uri="{FF2B5EF4-FFF2-40B4-BE49-F238E27FC236}">
                <a16:creationId xmlns:a16="http://schemas.microsoft.com/office/drawing/2014/main" id="{9BC4273D-32A0-452C-8BE2-1062994FEF60}"/>
              </a:ext>
            </a:extLst>
          </p:cNvPr>
          <p:cNvGrpSpPr/>
          <p:nvPr/>
        </p:nvGrpSpPr>
        <p:grpSpPr>
          <a:xfrm>
            <a:off x="2662299" y="5298269"/>
            <a:ext cx="7928105" cy="1528856"/>
            <a:chOff x="2662299" y="5298269"/>
            <a:chExt cx="7928105" cy="1528856"/>
          </a:xfrm>
        </p:grpSpPr>
        <p:sp>
          <p:nvSpPr>
            <p:cNvPr id="84" name="Rectangle 83"/>
            <p:cNvSpPr/>
            <p:nvPr/>
          </p:nvSpPr>
          <p:spPr>
            <a:xfrm>
              <a:off x="2662746" y="5298269"/>
              <a:ext cx="7918344" cy="428316"/>
            </a:xfrm>
            <a:prstGeom prst="rect">
              <a:avLst/>
            </a:prstGeom>
            <a:solidFill>
              <a:schemeClr val="accent5">
                <a:lumMod val="20000"/>
                <a:lumOff val="80000"/>
              </a:schemeClr>
            </a:solidFill>
          </p:spPr>
          <p:txBody>
            <a:bodyPr wrap="square">
              <a:noAutofit/>
            </a:bodyPr>
            <a:lstStyle/>
            <a:p>
              <a:pPr marL="913966" indent="-913966" algn="ctr">
                <a:defRPr/>
              </a:pPr>
              <a:r>
                <a:rPr lang="en-GB" sz="1199" b="1" kern="0" dirty="0">
                  <a:solidFill>
                    <a:prstClr val="black"/>
                  </a:solidFill>
                </a:rPr>
                <a:t>COMBO international team	</a:t>
              </a:r>
              <a:endParaRPr lang="en-US" sz="1199" b="1" kern="0" dirty="0">
                <a:solidFill>
                  <a:prstClr val="black"/>
                </a:solidFill>
              </a:endParaRPr>
            </a:p>
            <a:p>
              <a:pPr marL="913966" indent="-913966">
                <a:defRPr/>
              </a:pPr>
              <a:endParaRPr lang="en-US" sz="999" kern="0" dirty="0">
                <a:solidFill>
                  <a:prstClr val="black"/>
                </a:solidFill>
              </a:endParaRPr>
            </a:p>
            <a:p>
              <a:pPr marL="913966" indent="-913966">
                <a:defRPr/>
              </a:pPr>
              <a:endParaRPr lang="en-US" sz="999" kern="0" dirty="0">
                <a:solidFill>
                  <a:prstClr val="black"/>
                </a:solidFill>
              </a:endParaRPr>
            </a:p>
            <a:p>
              <a:pPr marL="913966" indent="-913966">
                <a:defRPr/>
              </a:pPr>
              <a:endParaRPr lang="en-US" sz="999" kern="0" dirty="0">
                <a:solidFill>
                  <a:srgbClr val="0070C0"/>
                </a:solidFill>
              </a:endParaRPr>
            </a:p>
          </p:txBody>
        </p:sp>
        <p:pic>
          <p:nvPicPr>
            <p:cNvPr id="89" name="Picture 8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662299" y="5682140"/>
              <a:ext cx="796226" cy="796227"/>
            </a:xfrm>
            <a:prstGeom prst="rect">
              <a:avLst/>
            </a:prstGeom>
          </p:spPr>
        </p:pic>
        <p:pic>
          <p:nvPicPr>
            <p:cNvPr id="91" name="Picture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83211" y="5686877"/>
              <a:ext cx="757418" cy="791490"/>
            </a:xfrm>
            <a:prstGeom prst="rect">
              <a:avLst/>
            </a:prstGeom>
          </p:spPr>
        </p:pic>
        <p:pic>
          <p:nvPicPr>
            <p:cNvPr id="93" name="Image 22"/>
            <p:cNvPicPr>
              <a:picLocks noChangeAspect="1"/>
            </p:cNvPicPr>
            <p:nvPr/>
          </p:nvPicPr>
          <p:blipFill rotWithShape="1">
            <a:blip r:embed="rId11" cstate="email">
              <a:extLst>
                <a:ext uri="{28A0092B-C50C-407E-A947-70E740481C1C}">
                  <a14:useLocalDpi xmlns:a14="http://schemas.microsoft.com/office/drawing/2010/main"/>
                </a:ext>
              </a:extLst>
            </a:blip>
            <a:srcRect r="13447"/>
            <a:stretch/>
          </p:blipFill>
          <p:spPr>
            <a:xfrm>
              <a:off x="5805580" y="5685905"/>
              <a:ext cx="679268" cy="792462"/>
            </a:xfrm>
            <a:prstGeom prst="rect">
              <a:avLst/>
            </a:prstGeom>
          </p:spPr>
        </p:pic>
        <p:pic>
          <p:nvPicPr>
            <p:cNvPr id="94" name="Image 20"/>
            <p:cNvPicPr>
              <a:picLocks noChangeAspect="1"/>
            </p:cNvPicPr>
            <p:nvPr/>
          </p:nvPicPr>
          <p:blipFill rotWithShape="1">
            <a:blip r:embed="rId12"/>
            <a:srcRect l="16889"/>
            <a:stretch/>
          </p:blipFill>
          <p:spPr>
            <a:xfrm>
              <a:off x="6479519" y="5685621"/>
              <a:ext cx="649099" cy="792746"/>
            </a:xfrm>
            <a:prstGeom prst="rect">
              <a:avLst/>
            </a:prstGeom>
          </p:spPr>
        </p:pic>
        <p:pic>
          <p:nvPicPr>
            <p:cNvPr id="87" name="Picture 8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382688" y="5676900"/>
              <a:ext cx="850678" cy="801467"/>
            </a:xfrm>
            <a:prstGeom prst="rect">
              <a:avLst/>
            </a:prstGeom>
          </p:spPr>
        </p:pic>
        <p:sp>
          <p:nvSpPr>
            <p:cNvPr id="76" name="TextBox 75"/>
            <p:cNvSpPr txBox="1"/>
            <p:nvPr/>
          </p:nvSpPr>
          <p:spPr>
            <a:xfrm>
              <a:off x="5842522" y="6427223"/>
              <a:ext cx="591521" cy="399902"/>
            </a:xfrm>
            <a:prstGeom prst="rect">
              <a:avLst/>
            </a:prstGeom>
            <a:noFill/>
          </p:spPr>
          <p:txBody>
            <a:bodyPr wrap="none" rtlCol="0">
              <a:spAutoFit/>
            </a:bodyPr>
            <a:lstStyle/>
            <a:p>
              <a:pPr algn="ctr"/>
              <a:r>
                <a:rPr lang="en-GB" sz="999" b="1" dirty="0"/>
                <a:t>Fabien </a:t>
              </a:r>
            </a:p>
            <a:p>
              <a:pPr algn="ctr"/>
              <a:r>
                <a:rPr lang="en-GB" sz="999" b="1" dirty="0" err="1"/>
                <a:t>Quétier</a:t>
              </a:r>
              <a:endParaRPr lang="en-GB" sz="999" b="1" dirty="0"/>
            </a:p>
          </p:txBody>
        </p:sp>
        <p:sp>
          <p:nvSpPr>
            <p:cNvPr id="77" name="TextBox 76"/>
            <p:cNvSpPr txBox="1"/>
            <p:nvPr/>
          </p:nvSpPr>
          <p:spPr>
            <a:xfrm>
              <a:off x="6459072" y="6427223"/>
              <a:ext cx="666823" cy="399902"/>
            </a:xfrm>
            <a:prstGeom prst="rect">
              <a:avLst/>
            </a:prstGeom>
            <a:noFill/>
          </p:spPr>
          <p:txBody>
            <a:bodyPr wrap="none" rtlCol="0">
              <a:spAutoFit/>
            </a:bodyPr>
            <a:lstStyle/>
            <a:p>
              <a:pPr algn="ctr"/>
              <a:r>
                <a:rPr lang="en-GB" sz="999" b="1" dirty="0"/>
                <a:t>Mathieu </a:t>
              </a:r>
            </a:p>
            <a:p>
              <a:pPr algn="ctr"/>
              <a:r>
                <a:rPr lang="en-GB" sz="999" b="1" dirty="0" err="1"/>
                <a:t>Souquet</a:t>
              </a:r>
              <a:endParaRPr lang="en-GB" sz="999" b="1" dirty="0"/>
            </a:p>
          </p:txBody>
        </p:sp>
        <p:sp>
          <p:nvSpPr>
            <p:cNvPr id="78" name="TextBox 77"/>
            <p:cNvSpPr txBox="1"/>
            <p:nvPr/>
          </p:nvSpPr>
          <p:spPr>
            <a:xfrm>
              <a:off x="2805996" y="6427223"/>
              <a:ext cx="545057" cy="399902"/>
            </a:xfrm>
            <a:prstGeom prst="rect">
              <a:avLst/>
            </a:prstGeom>
            <a:noFill/>
          </p:spPr>
          <p:txBody>
            <a:bodyPr wrap="none" rtlCol="0">
              <a:spAutoFit/>
            </a:bodyPr>
            <a:lstStyle/>
            <a:p>
              <a:pPr algn="ctr"/>
              <a:r>
                <a:rPr lang="en-GB" sz="999" b="1" dirty="0"/>
                <a:t>Hugo </a:t>
              </a:r>
            </a:p>
            <a:p>
              <a:pPr algn="ctr"/>
              <a:r>
                <a:rPr lang="en-GB" sz="999" b="1" dirty="0"/>
                <a:t>Rainey</a:t>
              </a:r>
            </a:p>
          </p:txBody>
        </p:sp>
        <p:sp>
          <p:nvSpPr>
            <p:cNvPr id="79" name="TextBox 78"/>
            <p:cNvSpPr txBox="1"/>
            <p:nvPr/>
          </p:nvSpPr>
          <p:spPr>
            <a:xfrm>
              <a:off x="3436427" y="6427223"/>
              <a:ext cx="668425" cy="399902"/>
            </a:xfrm>
            <a:prstGeom prst="rect">
              <a:avLst/>
            </a:prstGeom>
            <a:noFill/>
          </p:spPr>
          <p:txBody>
            <a:bodyPr wrap="none" rtlCol="0">
              <a:spAutoFit/>
            </a:bodyPr>
            <a:lstStyle/>
            <a:p>
              <a:pPr algn="ctr"/>
              <a:r>
                <a:rPr lang="en-GB" sz="999" b="1" dirty="0"/>
                <a:t>Ray </a:t>
              </a:r>
            </a:p>
            <a:p>
              <a:pPr algn="ctr"/>
              <a:r>
                <a:rPr lang="en-GB" sz="999" b="1" dirty="0" err="1"/>
                <a:t>Victurine</a:t>
              </a:r>
              <a:endParaRPr lang="en-GB" sz="999" b="1" dirty="0"/>
            </a:p>
          </p:txBody>
        </p:sp>
        <p:sp>
          <p:nvSpPr>
            <p:cNvPr id="81" name="TextBox 80"/>
            <p:cNvSpPr txBox="1"/>
            <p:nvPr/>
          </p:nvSpPr>
          <p:spPr>
            <a:xfrm>
              <a:off x="7183883" y="6427223"/>
              <a:ext cx="633177" cy="399902"/>
            </a:xfrm>
            <a:prstGeom prst="rect">
              <a:avLst/>
            </a:prstGeom>
            <a:noFill/>
          </p:spPr>
          <p:txBody>
            <a:bodyPr wrap="none" rtlCol="0">
              <a:spAutoFit/>
            </a:bodyPr>
            <a:lstStyle/>
            <a:p>
              <a:pPr algn="ctr"/>
              <a:r>
                <a:rPr lang="en-GB" sz="999" b="1" dirty="0"/>
                <a:t>Kerry </a:t>
              </a:r>
            </a:p>
            <a:p>
              <a:pPr algn="ctr"/>
              <a:r>
                <a:rPr lang="en-GB" sz="999" b="1" dirty="0"/>
                <a:t>ten Kate</a:t>
              </a:r>
            </a:p>
          </p:txBody>
        </p:sp>
        <p:sp>
          <p:nvSpPr>
            <p:cNvPr id="82" name="TextBox 81"/>
            <p:cNvSpPr txBox="1"/>
            <p:nvPr/>
          </p:nvSpPr>
          <p:spPr>
            <a:xfrm>
              <a:off x="7804927" y="6427223"/>
              <a:ext cx="629973" cy="399902"/>
            </a:xfrm>
            <a:prstGeom prst="rect">
              <a:avLst/>
            </a:prstGeom>
            <a:noFill/>
          </p:spPr>
          <p:txBody>
            <a:bodyPr wrap="none" rtlCol="0">
              <a:spAutoFit/>
            </a:bodyPr>
            <a:lstStyle/>
            <a:p>
              <a:pPr algn="ctr"/>
              <a:r>
                <a:rPr lang="en-GB" sz="999" b="1" dirty="0"/>
                <a:t>Patrick </a:t>
              </a:r>
            </a:p>
            <a:p>
              <a:pPr algn="ctr"/>
              <a:r>
                <a:rPr lang="en-GB" sz="999" b="1" dirty="0"/>
                <a:t>Maguire</a:t>
              </a:r>
            </a:p>
          </p:txBody>
        </p:sp>
        <p:sp>
          <p:nvSpPr>
            <p:cNvPr id="83" name="TextBox 82"/>
            <p:cNvSpPr txBox="1"/>
            <p:nvPr/>
          </p:nvSpPr>
          <p:spPr>
            <a:xfrm>
              <a:off x="8348814" y="6427223"/>
              <a:ext cx="670026" cy="399902"/>
            </a:xfrm>
            <a:prstGeom prst="rect">
              <a:avLst/>
            </a:prstGeom>
            <a:noFill/>
          </p:spPr>
          <p:txBody>
            <a:bodyPr wrap="none" rtlCol="0">
              <a:spAutoFit/>
            </a:bodyPr>
            <a:lstStyle/>
            <a:p>
              <a:pPr algn="ctr"/>
              <a:r>
                <a:rPr lang="en-GB" sz="999" b="1" dirty="0" err="1"/>
                <a:t>Amrei</a:t>
              </a:r>
              <a:r>
                <a:rPr lang="en-GB" sz="999" b="1" dirty="0"/>
                <a:t> </a:t>
              </a:r>
            </a:p>
            <a:p>
              <a:pPr algn="ctr"/>
              <a:r>
                <a:rPr lang="en-GB" sz="999" b="1" dirty="0"/>
                <a:t>von </a:t>
              </a:r>
              <a:r>
                <a:rPr lang="en-GB" sz="999" b="1" dirty="0" err="1"/>
                <a:t>Hase</a:t>
              </a:r>
              <a:endParaRPr lang="en-GB" sz="999" b="1" dirty="0"/>
            </a:p>
          </p:txBody>
        </p:sp>
        <p:pic>
          <p:nvPicPr>
            <p:cNvPr id="96" name="Picture 95" descr="../4_communication/0_logos/logo/biotopelogomai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217092" y="5522647"/>
              <a:ext cx="434342" cy="434343"/>
            </a:xfrm>
            <a:prstGeom prst="rect">
              <a:avLst/>
            </a:prstGeom>
            <a:noFill/>
            <a:ln>
              <a:noFill/>
            </a:ln>
          </p:spPr>
        </p:pic>
        <p:pic>
          <p:nvPicPr>
            <p:cNvPr id="5" name="Picture 4">
              <a:extLst>
                <a:ext uri="{FF2B5EF4-FFF2-40B4-BE49-F238E27FC236}">
                  <a16:creationId xmlns:a16="http://schemas.microsoft.com/office/drawing/2014/main" id="{443F97A9-6A5D-44A1-8A09-41117E67D9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89074" y="5682077"/>
              <a:ext cx="1301330" cy="796290"/>
            </a:xfrm>
            <a:prstGeom prst="rect">
              <a:avLst/>
            </a:prstGeom>
          </p:spPr>
        </p:pic>
        <p:pic>
          <p:nvPicPr>
            <p:cNvPr id="8" name="Picture 7">
              <a:extLst>
                <a:ext uri="{FF2B5EF4-FFF2-40B4-BE49-F238E27FC236}">
                  <a16:creationId xmlns:a16="http://schemas.microsoft.com/office/drawing/2014/main" id="{74D903E7-1F91-436B-B813-960E8E7327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32753" y="5672718"/>
              <a:ext cx="805650" cy="805650"/>
            </a:xfrm>
            <a:prstGeom prst="rect">
              <a:avLst/>
            </a:prstGeom>
          </p:spPr>
        </p:pic>
        <p:sp>
          <p:nvSpPr>
            <p:cNvPr id="95" name="TextBox 94">
              <a:extLst>
                <a:ext uri="{FF2B5EF4-FFF2-40B4-BE49-F238E27FC236}">
                  <a16:creationId xmlns:a16="http://schemas.microsoft.com/office/drawing/2014/main" id="{C00AF146-0803-44B5-BABC-80508438FBF9}"/>
                </a:ext>
              </a:extLst>
            </p:cNvPr>
            <p:cNvSpPr txBox="1"/>
            <p:nvPr/>
          </p:nvSpPr>
          <p:spPr>
            <a:xfrm>
              <a:off x="4285314" y="6427223"/>
              <a:ext cx="722899" cy="399902"/>
            </a:xfrm>
            <a:prstGeom prst="rect">
              <a:avLst/>
            </a:prstGeom>
            <a:noFill/>
          </p:spPr>
          <p:txBody>
            <a:bodyPr wrap="none" rtlCol="0">
              <a:spAutoFit/>
            </a:bodyPr>
            <a:lstStyle/>
            <a:p>
              <a:pPr algn="ctr"/>
              <a:r>
                <a:rPr lang="en-GB" sz="999" b="1" dirty="0"/>
                <a:t>Hedley</a:t>
              </a:r>
            </a:p>
            <a:p>
              <a:pPr algn="ctr"/>
              <a:r>
                <a:rPr lang="en-GB" sz="999" b="1" dirty="0"/>
                <a:t>Grantham</a:t>
              </a:r>
            </a:p>
          </p:txBody>
        </p:sp>
        <p:sp>
          <p:nvSpPr>
            <p:cNvPr id="97" name="TextBox 96">
              <a:extLst>
                <a:ext uri="{FF2B5EF4-FFF2-40B4-BE49-F238E27FC236}">
                  <a16:creationId xmlns:a16="http://schemas.microsoft.com/office/drawing/2014/main" id="{FB9639B0-EB14-473A-B641-1D68E51EB68D}"/>
                </a:ext>
              </a:extLst>
            </p:cNvPr>
            <p:cNvSpPr txBox="1"/>
            <p:nvPr/>
          </p:nvSpPr>
          <p:spPr>
            <a:xfrm>
              <a:off x="9983160" y="6427223"/>
              <a:ext cx="597930" cy="399902"/>
            </a:xfrm>
            <a:prstGeom prst="rect">
              <a:avLst/>
            </a:prstGeom>
            <a:noFill/>
          </p:spPr>
          <p:txBody>
            <a:bodyPr wrap="none" rtlCol="0">
              <a:spAutoFit/>
            </a:bodyPr>
            <a:lstStyle/>
            <a:p>
              <a:pPr algn="ctr"/>
              <a:r>
                <a:rPr lang="en-GB" sz="999" b="1" dirty="0"/>
                <a:t>James </a:t>
              </a:r>
            </a:p>
            <a:p>
              <a:pPr algn="ctr"/>
              <a:r>
                <a:rPr lang="en-GB" sz="999" b="1" dirty="0"/>
                <a:t>Watson</a:t>
              </a:r>
            </a:p>
          </p:txBody>
        </p:sp>
        <p:sp>
          <p:nvSpPr>
            <p:cNvPr id="101" name="TextBox 100">
              <a:extLst>
                <a:ext uri="{FF2B5EF4-FFF2-40B4-BE49-F238E27FC236}">
                  <a16:creationId xmlns:a16="http://schemas.microsoft.com/office/drawing/2014/main" id="{988D711B-542C-427C-BA7E-35A8ED951E3B}"/>
                </a:ext>
              </a:extLst>
            </p:cNvPr>
            <p:cNvSpPr txBox="1"/>
            <p:nvPr/>
          </p:nvSpPr>
          <p:spPr>
            <a:xfrm>
              <a:off x="9144463" y="6427223"/>
              <a:ext cx="613951" cy="399902"/>
            </a:xfrm>
            <a:prstGeom prst="rect">
              <a:avLst/>
            </a:prstGeom>
            <a:noFill/>
          </p:spPr>
          <p:txBody>
            <a:bodyPr wrap="none" rtlCol="0">
              <a:spAutoFit/>
            </a:bodyPr>
            <a:lstStyle/>
            <a:p>
              <a:pPr algn="ctr"/>
              <a:r>
                <a:rPr lang="en-GB" sz="999" b="1" dirty="0"/>
                <a:t>Martine</a:t>
              </a:r>
            </a:p>
            <a:p>
              <a:pPr algn="ctr"/>
              <a:r>
                <a:rPr lang="en-GB" sz="999" b="1" dirty="0" err="1"/>
                <a:t>Maron</a:t>
              </a:r>
              <a:endParaRPr lang="en-GB" sz="999" b="1" dirty="0"/>
            </a:p>
          </p:txBody>
        </p:sp>
        <p:pic>
          <p:nvPicPr>
            <p:cNvPr id="12" name="Picture 11">
              <a:extLst>
                <a:ext uri="{FF2B5EF4-FFF2-40B4-BE49-F238E27FC236}">
                  <a16:creationId xmlns:a16="http://schemas.microsoft.com/office/drawing/2014/main" id="{64F01D59-B475-4432-9B4C-246DF716E49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9497260" y="5341333"/>
              <a:ext cx="416726" cy="416726"/>
            </a:xfrm>
            <a:prstGeom prst="rect">
              <a:avLst/>
            </a:prstGeom>
          </p:spPr>
        </p:pic>
        <p:pic>
          <p:nvPicPr>
            <p:cNvPr id="14" name="Picture 13">
              <a:extLst>
                <a:ext uri="{FF2B5EF4-FFF2-40B4-BE49-F238E27FC236}">
                  <a16:creationId xmlns:a16="http://schemas.microsoft.com/office/drawing/2014/main" id="{F37EC903-58E0-4C94-80EA-1586AE08C1CB}"/>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5025110" y="5682075"/>
              <a:ext cx="773756" cy="796292"/>
            </a:xfrm>
            <a:prstGeom prst="rect">
              <a:avLst/>
            </a:prstGeom>
          </p:spPr>
        </p:pic>
        <p:sp>
          <p:nvSpPr>
            <p:cNvPr id="100" name="TextBox 99">
              <a:extLst>
                <a:ext uri="{FF2B5EF4-FFF2-40B4-BE49-F238E27FC236}">
                  <a16:creationId xmlns:a16="http://schemas.microsoft.com/office/drawing/2014/main" id="{BDEA778A-4B0D-4826-920B-E8BB62A753D1}"/>
                </a:ext>
              </a:extLst>
            </p:cNvPr>
            <p:cNvSpPr txBox="1"/>
            <p:nvPr/>
          </p:nvSpPr>
          <p:spPr>
            <a:xfrm>
              <a:off x="5175012" y="6427223"/>
              <a:ext cx="583813" cy="399853"/>
            </a:xfrm>
            <a:prstGeom prst="rect">
              <a:avLst/>
            </a:prstGeom>
            <a:noFill/>
          </p:spPr>
          <p:txBody>
            <a:bodyPr wrap="none" rtlCol="0">
              <a:spAutoFit/>
            </a:bodyPr>
            <a:lstStyle/>
            <a:p>
              <a:pPr algn="ctr"/>
              <a:r>
                <a:rPr lang="en-GB" sz="999" b="1" dirty="0"/>
                <a:t>Kendall</a:t>
              </a:r>
            </a:p>
            <a:p>
              <a:pPr algn="ctr"/>
              <a:r>
                <a:rPr lang="en-GB" sz="999" b="1" dirty="0"/>
                <a:t>Jones</a:t>
              </a:r>
            </a:p>
          </p:txBody>
        </p:sp>
        <p:pic>
          <p:nvPicPr>
            <p:cNvPr id="3" name="Picture 2">
              <a:extLst>
                <a:ext uri="{FF2B5EF4-FFF2-40B4-BE49-F238E27FC236}">
                  <a16:creationId xmlns:a16="http://schemas.microsoft.com/office/drawing/2014/main" id="{7D7AA188-AFA2-4D1D-8C99-28A5CD8C15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33366" y="5677824"/>
              <a:ext cx="800542" cy="800543"/>
            </a:xfrm>
            <a:prstGeom prst="rect">
              <a:avLst/>
            </a:prstGeom>
          </p:spPr>
        </p:pic>
        <p:pic>
          <p:nvPicPr>
            <p:cNvPr id="104" name="Picture 103">
              <a:extLst>
                <a:ext uri="{FF2B5EF4-FFF2-40B4-BE49-F238E27FC236}">
                  <a16:creationId xmlns:a16="http://schemas.microsoft.com/office/drawing/2014/main" id="{F771A032-C367-43BB-9010-57095BA41E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40166" y="5314486"/>
              <a:ext cx="412100" cy="412100"/>
            </a:xfrm>
            <a:prstGeom prst="rect">
              <a:avLst/>
            </a:prstGeom>
          </p:spPr>
        </p:pic>
        <p:pic>
          <p:nvPicPr>
            <p:cNvPr id="92" name="Picture 5"/>
            <p:cNvPicPr>
              <a:picLocks noChangeAspect="1"/>
            </p:cNvPicPr>
            <p:nvPr/>
          </p:nvPicPr>
          <p:blipFill rotWithShape="1">
            <a:blip r:embed="rId20"/>
            <a:srcRect b="4963"/>
            <a:stretch/>
          </p:blipFill>
          <p:spPr>
            <a:xfrm>
              <a:off x="7088315" y="5691915"/>
              <a:ext cx="811157" cy="786452"/>
            </a:xfrm>
            <a:prstGeom prst="rect">
              <a:avLst/>
            </a:prstGeom>
          </p:spPr>
        </p:pic>
        <p:pic>
          <p:nvPicPr>
            <p:cNvPr id="86" name="Picture 85"/>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7788893" y="5688181"/>
              <a:ext cx="525762" cy="790186"/>
            </a:xfrm>
            <a:prstGeom prst="rect">
              <a:avLst/>
            </a:prstGeom>
          </p:spPr>
        </p:pic>
        <p:pic>
          <p:nvPicPr>
            <p:cNvPr id="75" name="Picture 74"/>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7957099" y="5339999"/>
              <a:ext cx="335364" cy="403244"/>
            </a:xfrm>
            <a:prstGeom prst="rect">
              <a:avLst/>
            </a:prstGeom>
          </p:spPr>
        </p:pic>
      </p:grpSp>
      <p:grpSp>
        <p:nvGrpSpPr>
          <p:cNvPr id="67" name="Group 66">
            <a:extLst>
              <a:ext uri="{FF2B5EF4-FFF2-40B4-BE49-F238E27FC236}">
                <a16:creationId xmlns:a16="http://schemas.microsoft.com/office/drawing/2014/main" id="{2419C2F8-CF20-474A-BC55-C28A764602DF}"/>
              </a:ext>
            </a:extLst>
          </p:cNvPr>
          <p:cNvGrpSpPr/>
          <p:nvPr/>
        </p:nvGrpSpPr>
        <p:grpSpPr>
          <a:xfrm>
            <a:off x="7317695" y="2559584"/>
            <a:ext cx="4285562" cy="2732895"/>
            <a:chOff x="7317695" y="2559584"/>
            <a:chExt cx="4285562" cy="2732895"/>
          </a:xfrm>
        </p:grpSpPr>
        <p:cxnSp>
          <p:nvCxnSpPr>
            <p:cNvPr id="23" name="Straight Arrow Connector 16"/>
            <p:cNvCxnSpPr>
              <a:cxnSpLocks/>
            </p:cNvCxnSpPr>
            <p:nvPr/>
          </p:nvCxnSpPr>
          <p:spPr>
            <a:xfrm flipH="1">
              <a:off x="7317695" y="3937246"/>
              <a:ext cx="1167499" cy="0"/>
            </a:xfrm>
            <a:prstGeom prst="straightConnector1">
              <a:avLst/>
            </a:prstGeom>
            <a:noFill/>
            <a:ln w="22225" cap="flat" cmpd="sng" algn="ctr">
              <a:solidFill>
                <a:srgbClr val="00B0F0"/>
              </a:solidFill>
              <a:prstDash val="solid"/>
              <a:tailEnd type="triangle"/>
            </a:ln>
            <a:effectLst>
              <a:outerShdw blurRad="40000" dist="20000" dir="5400000" rotWithShape="0">
                <a:srgbClr val="000000">
                  <a:alpha val="38000"/>
                </a:srgbClr>
              </a:outerShdw>
            </a:effectLst>
          </p:spPr>
        </p:cxnSp>
        <p:grpSp>
          <p:nvGrpSpPr>
            <p:cNvPr id="50" name="Group 49">
              <a:extLst>
                <a:ext uri="{FF2B5EF4-FFF2-40B4-BE49-F238E27FC236}">
                  <a16:creationId xmlns:a16="http://schemas.microsoft.com/office/drawing/2014/main" id="{2622E996-D9BA-4475-93B7-32574726C7A5}"/>
                </a:ext>
              </a:extLst>
            </p:cNvPr>
            <p:cNvGrpSpPr/>
            <p:nvPr/>
          </p:nvGrpSpPr>
          <p:grpSpPr>
            <a:xfrm>
              <a:off x="7829891" y="4070335"/>
              <a:ext cx="3773366" cy="1222144"/>
              <a:chOff x="7829891" y="4070335"/>
              <a:chExt cx="3773366" cy="1222144"/>
            </a:xfrm>
          </p:grpSpPr>
          <p:sp>
            <p:nvSpPr>
              <p:cNvPr id="65" name="TextBox 64"/>
              <p:cNvSpPr txBox="1"/>
              <p:nvPr/>
            </p:nvSpPr>
            <p:spPr>
              <a:xfrm>
                <a:off x="8485194" y="4892577"/>
                <a:ext cx="759748" cy="399902"/>
              </a:xfrm>
              <a:prstGeom prst="rect">
                <a:avLst/>
              </a:prstGeom>
              <a:noFill/>
            </p:spPr>
            <p:txBody>
              <a:bodyPr wrap="none" rtlCol="0">
                <a:spAutoFit/>
              </a:bodyPr>
              <a:lstStyle/>
              <a:p>
                <a:pPr algn="ctr"/>
                <a:r>
                  <a:rPr lang="en-GB" sz="999" b="1" dirty="0"/>
                  <a:t>Guillaume </a:t>
                </a:r>
              </a:p>
              <a:p>
                <a:pPr algn="ctr"/>
                <a:r>
                  <a:rPr lang="en-GB" sz="999" b="1" dirty="0" err="1"/>
                  <a:t>Crepin</a:t>
                </a:r>
                <a:endParaRPr lang="en-GB" sz="999" b="1" dirty="0"/>
              </a:p>
            </p:txBody>
          </p:sp>
          <p:sp>
            <p:nvSpPr>
              <p:cNvPr id="66" name="TextBox 65"/>
              <p:cNvSpPr txBox="1"/>
              <p:nvPr/>
            </p:nvSpPr>
            <p:spPr>
              <a:xfrm>
                <a:off x="9964820" y="4892577"/>
                <a:ext cx="823836" cy="399902"/>
              </a:xfrm>
              <a:prstGeom prst="rect">
                <a:avLst/>
              </a:prstGeom>
              <a:noFill/>
            </p:spPr>
            <p:txBody>
              <a:bodyPr wrap="none" rtlCol="0">
                <a:spAutoFit/>
              </a:bodyPr>
              <a:lstStyle/>
              <a:p>
                <a:pPr algn="ctr"/>
                <a:r>
                  <a:rPr lang="en-GB" sz="999" b="1" dirty="0"/>
                  <a:t>José-</a:t>
                </a:r>
                <a:r>
                  <a:rPr lang="en-GB" sz="999" b="1" dirty="0" err="1"/>
                  <a:t>Myriel</a:t>
                </a:r>
                <a:r>
                  <a:rPr lang="en-GB" sz="999" b="1" dirty="0"/>
                  <a:t> </a:t>
                </a:r>
              </a:p>
              <a:p>
                <a:pPr algn="ctr"/>
                <a:r>
                  <a:rPr lang="en-GB" sz="999" b="1" dirty="0" err="1"/>
                  <a:t>Ralison</a:t>
                </a:r>
                <a:endParaRPr lang="en-GB" sz="999" b="1" dirty="0"/>
              </a:p>
            </p:txBody>
          </p:sp>
          <p:sp>
            <p:nvSpPr>
              <p:cNvPr id="90" name="TextBox 89">
                <a:extLst>
                  <a:ext uri="{FF2B5EF4-FFF2-40B4-BE49-F238E27FC236}">
                    <a16:creationId xmlns:a16="http://schemas.microsoft.com/office/drawing/2014/main" id="{9E2A10F5-EED1-4761-8CCC-B6472FD31C16}"/>
                  </a:ext>
                </a:extLst>
              </p:cNvPr>
              <p:cNvSpPr txBox="1"/>
              <p:nvPr/>
            </p:nvSpPr>
            <p:spPr>
              <a:xfrm>
                <a:off x="9136555" y="4892577"/>
                <a:ext cx="881005" cy="399902"/>
              </a:xfrm>
              <a:prstGeom prst="rect">
                <a:avLst/>
              </a:prstGeom>
              <a:noFill/>
            </p:spPr>
            <p:txBody>
              <a:bodyPr wrap="square" rtlCol="0">
                <a:spAutoFit/>
              </a:bodyPr>
              <a:lstStyle/>
              <a:p>
                <a:pPr algn="ctr"/>
                <a:r>
                  <a:rPr lang="en-GB" sz="999" b="1" dirty="0"/>
                  <a:t>Danielle </a:t>
                </a:r>
                <a:r>
                  <a:rPr lang="en-GB" sz="999" b="1" dirty="0" err="1"/>
                  <a:t>Razaiarinony</a:t>
                </a:r>
                <a:endParaRPr lang="en-GB" sz="999" b="1" dirty="0"/>
              </a:p>
            </p:txBody>
          </p:sp>
          <p:pic>
            <p:nvPicPr>
              <p:cNvPr id="68" name="Picture 6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29891" y="4208732"/>
                <a:ext cx="658598" cy="456574"/>
              </a:xfrm>
              <a:prstGeom prst="rect">
                <a:avLst/>
              </a:prstGeom>
            </p:spPr>
          </p:pic>
          <p:pic>
            <p:nvPicPr>
              <p:cNvPr id="70" name="Image 18"/>
              <p:cNvPicPr>
                <a:picLocks noChangeAspect="1"/>
              </p:cNvPicPr>
              <p:nvPr/>
            </p:nvPicPr>
            <p:blipFill rotWithShape="1">
              <a:blip r:embed="rId24" cstate="email">
                <a:extLst>
                  <a:ext uri="{28A0092B-C50C-407E-A947-70E740481C1C}">
                    <a14:useLocalDpi xmlns:a14="http://schemas.microsoft.com/office/drawing/2010/main"/>
                  </a:ext>
                </a:extLst>
              </a:blip>
              <a:srcRect l="10505" r="8105" b="6089"/>
              <a:stretch/>
            </p:blipFill>
            <p:spPr bwMode="auto">
              <a:xfrm>
                <a:off x="9996167" y="4071368"/>
                <a:ext cx="869474" cy="878364"/>
              </a:xfrm>
              <a:prstGeom prst="rect">
                <a:avLst/>
              </a:prstGeom>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4F3DFFB-56C9-4E49-B51A-C1F8007D84C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13260" y="4070335"/>
                <a:ext cx="785845" cy="879397"/>
              </a:xfrm>
              <a:prstGeom prst="rect">
                <a:avLst/>
              </a:prstGeom>
            </p:spPr>
          </p:pic>
          <p:pic>
            <p:nvPicPr>
              <p:cNvPr id="62" name="Picture 61"/>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8506343" y="4071697"/>
                <a:ext cx="706712" cy="878035"/>
              </a:xfrm>
              <a:prstGeom prst="rect">
                <a:avLst/>
              </a:prstGeom>
            </p:spPr>
          </p:pic>
          <p:pic>
            <p:nvPicPr>
              <p:cNvPr id="73" name="Picture 72">
                <a:extLst>
                  <a:ext uri="{FF2B5EF4-FFF2-40B4-BE49-F238E27FC236}">
                    <a16:creationId xmlns:a16="http://schemas.microsoft.com/office/drawing/2014/main" id="{967780F4-523C-44DE-86E0-71EA5A4AC189}"/>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10678769" y="4072895"/>
                <a:ext cx="869473" cy="874276"/>
              </a:xfrm>
              <a:prstGeom prst="rect">
                <a:avLst/>
              </a:prstGeom>
            </p:spPr>
          </p:pic>
          <p:sp>
            <p:nvSpPr>
              <p:cNvPr id="115" name="TextBox 114">
                <a:extLst>
                  <a:ext uri="{FF2B5EF4-FFF2-40B4-BE49-F238E27FC236}">
                    <a16:creationId xmlns:a16="http://schemas.microsoft.com/office/drawing/2014/main" id="{296AEAB6-013A-400E-8093-D70B5691292E}"/>
                  </a:ext>
                </a:extLst>
              </p:cNvPr>
              <p:cNvSpPr txBox="1"/>
              <p:nvPr/>
            </p:nvSpPr>
            <p:spPr>
              <a:xfrm>
                <a:off x="10718539" y="4893256"/>
                <a:ext cx="884718" cy="246093"/>
              </a:xfrm>
              <a:prstGeom prst="rect">
                <a:avLst/>
              </a:prstGeom>
              <a:noFill/>
            </p:spPr>
            <p:txBody>
              <a:bodyPr wrap="none" rtlCol="0">
                <a:spAutoFit/>
              </a:bodyPr>
              <a:lstStyle/>
              <a:p>
                <a:pPr algn="ctr"/>
                <a:r>
                  <a:rPr lang="en-GB" sz="999" b="1" dirty="0"/>
                  <a:t>Alexia </a:t>
                </a:r>
                <a:r>
                  <a:rPr lang="en-GB" sz="999" b="1" dirty="0" err="1"/>
                  <a:t>Aussel</a:t>
                </a:r>
                <a:endParaRPr lang="en-GB" sz="999" b="1" dirty="0"/>
              </a:p>
            </p:txBody>
          </p:sp>
        </p:grpSp>
        <p:grpSp>
          <p:nvGrpSpPr>
            <p:cNvPr id="60" name="Group 59">
              <a:extLst>
                <a:ext uri="{FF2B5EF4-FFF2-40B4-BE49-F238E27FC236}">
                  <a16:creationId xmlns:a16="http://schemas.microsoft.com/office/drawing/2014/main" id="{868B9C7B-35CF-405D-B329-B166BCF37F1F}"/>
                </a:ext>
              </a:extLst>
            </p:cNvPr>
            <p:cNvGrpSpPr/>
            <p:nvPr/>
          </p:nvGrpSpPr>
          <p:grpSpPr>
            <a:xfrm>
              <a:off x="8093746" y="2559584"/>
              <a:ext cx="3455513" cy="1518753"/>
              <a:chOff x="8093746" y="2559584"/>
              <a:chExt cx="3455513" cy="1518753"/>
            </a:xfrm>
          </p:grpSpPr>
          <p:sp>
            <p:nvSpPr>
              <p:cNvPr id="61" name="ZoneTexte 28"/>
              <p:cNvSpPr txBox="1"/>
              <p:nvPr/>
            </p:nvSpPr>
            <p:spPr>
              <a:xfrm>
                <a:off x="8500520" y="2559584"/>
                <a:ext cx="3047722" cy="492187"/>
              </a:xfrm>
              <a:prstGeom prst="rect">
                <a:avLst/>
              </a:prstGeom>
              <a:solidFill>
                <a:schemeClr val="accent6">
                  <a:lumMod val="20000"/>
                  <a:lumOff val="80000"/>
                </a:schemeClr>
              </a:solidFill>
            </p:spPr>
            <p:txBody>
              <a:bodyPr wrap="square" rtlCol="0">
                <a:spAutoFit/>
              </a:bodyPr>
              <a:lstStyle/>
              <a:p>
                <a:pPr algn="ctr">
                  <a:defRPr/>
                </a:pPr>
                <a:r>
                  <a:rPr lang="en-GB" sz="1599" b="1" kern="0" dirty="0">
                    <a:solidFill>
                      <a:prstClr val="black"/>
                    </a:solidFill>
                  </a:rPr>
                  <a:t>COMBO </a:t>
                </a:r>
                <a:r>
                  <a:rPr lang="en-US" sz="1599" b="1" kern="0" dirty="0">
                    <a:solidFill>
                      <a:prstClr val="black"/>
                    </a:solidFill>
                  </a:rPr>
                  <a:t>Madagascar</a:t>
                </a:r>
                <a:endParaRPr lang="fr-FR" sz="1599" kern="0" dirty="0">
                  <a:solidFill>
                    <a:sysClr val="windowText" lastClr="000000"/>
                  </a:solidFill>
                </a:endParaRPr>
              </a:p>
              <a:p>
                <a:pPr algn="ctr">
                  <a:defRPr/>
                </a:pPr>
                <a:endParaRPr lang="fr-FR" sz="999" b="1" kern="0" dirty="0">
                  <a:solidFill>
                    <a:sysClr val="windowText" lastClr="000000"/>
                  </a:solidFill>
                </a:endParaRPr>
              </a:p>
            </p:txBody>
          </p:sp>
          <p:sp>
            <p:nvSpPr>
              <p:cNvPr id="63" name="TextBox 62"/>
              <p:cNvSpPr txBox="1"/>
              <p:nvPr/>
            </p:nvSpPr>
            <p:spPr>
              <a:xfrm>
                <a:off x="8416768" y="3678439"/>
                <a:ext cx="983193" cy="246093"/>
              </a:xfrm>
              <a:prstGeom prst="rect">
                <a:avLst/>
              </a:prstGeom>
              <a:noFill/>
            </p:spPr>
            <p:txBody>
              <a:bodyPr wrap="square" rtlCol="0">
                <a:spAutoFit/>
              </a:bodyPr>
              <a:lstStyle/>
              <a:p>
                <a:r>
                  <a:rPr lang="en-GB" sz="999" b="1" dirty="0"/>
                  <a:t>Alison Clausen</a:t>
                </a:r>
              </a:p>
            </p:txBody>
          </p:sp>
          <p:sp>
            <p:nvSpPr>
              <p:cNvPr id="64" name="TextBox 63"/>
              <p:cNvSpPr txBox="1"/>
              <p:nvPr/>
            </p:nvSpPr>
            <p:spPr>
              <a:xfrm>
                <a:off x="9088751" y="3678435"/>
                <a:ext cx="1134656" cy="399902"/>
              </a:xfrm>
              <a:prstGeom prst="rect">
                <a:avLst/>
              </a:prstGeom>
              <a:noFill/>
            </p:spPr>
            <p:txBody>
              <a:bodyPr wrap="none" rtlCol="0">
                <a:spAutoFit/>
              </a:bodyPr>
              <a:lstStyle/>
              <a:p>
                <a:pPr algn="ctr"/>
                <a:r>
                  <a:rPr lang="en-GB" sz="999" b="1" dirty="0" err="1"/>
                  <a:t>Dimby</a:t>
                </a:r>
                <a:endParaRPr lang="en-GB" sz="999" b="1" dirty="0"/>
              </a:p>
              <a:p>
                <a:pPr algn="ctr"/>
                <a:r>
                  <a:rPr lang="en-GB" sz="999" b="1" dirty="0" err="1"/>
                  <a:t>Razafimpahanana</a:t>
                </a:r>
                <a:endParaRPr lang="en-GB" sz="999" b="1" dirty="0"/>
              </a:p>
            </p:txBody>
          </p:sp>
          <p:sp>
            <p:nvSpPr>
              <p:cNvPr id="85" name="TextBox 84">
                <a:extLst>
                  <a:ext uri="{FF2B5EF4-FFF2-40B4-BE49-F238E27FC236}">
                    <a16:creationId xmlns:a16="http://schemas.microsoft.com/office/drawing/2014/main" id="{4009593F-DB46-44C6-ABD8-275D2EF954BC}"/>
                  </a:ext>
                </a:extLst>
              </p:cNvPr>
              <p:cNvSpPr txBox="1"/>
              <p:nvPr/>
            </p:nvSpPr>
            <p:spPr>
              <a:xfrm>
                <a:off x="10033489" y="3678435"/>
                <a:ext cx="825267" cy="399902"/>
              </a:xfrm>
              <a:prstGeom prst="rect">
                <a:avLst/>
              </a:prstGeom>
              <a:noFill/>
            </p:spPr>
            <p:txBody>
              <a:bodyPr wrap="square" rtlCol="0">
                <a:spAutoFit/>
              </a:bodyPr>
              <a:lstStyle/>
              <a:p>
                <a:pPr algn="ctr"/>
                <a:r>
                  <a:rPr lang="en-GB" sz="999" b="1" dirty="0" err="1"/>
                  <a:t>Rija</a:t>
                </a:r>
                <a:r>
                  <a:rPr lang="en-GB" sz="999" b="1" dirty="0"/>
                  <a:t> </a:t>
                </a:r>
                <a:r>
                  <a:rPr lang="en-GB" sz="999" b="1" dirty="0" err="1"/>
                  <a:t>Rajaonson</a:t>
                </a:r>
                <a:endParaRPr lang="en-GB" sz="999" b="1" dirty="0"/>
              </a:p>
            </p:txBody>
          </p:sp>
          <p:pic>
            <p:nvPicPr>
              <p:cNvPr id="32" name="Picture 31">
                <a:extLst>
                  <a:ext uri="{FF2B5EF4-FFF2-40B4-BE49-F238E27FC236}">
                    <a16:creationId xmlns:a16="http://schemas.microsoft.com/office/drawing/2014/main" id="{3840C940-5D3C-4934-9A24-A8A6E9E26504}"/>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10003737" y="2868628"/>
                <a:ext cx="769471" cy="879559"/>
              </a:xfrm>
              <a:prstGeom prst="rect">
                <a:avLst/>
              </a:prstGeom>
            </p:spPr>
          </p:pic>
          <p:pic>
            <p:nvPicPr>
              <p:cNvPr id="71" name="Picture 2" descr="76E27E47-7A23-4846-B377-B380010AE758@moov"/>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06343" y="2869608"/>
                <a:ext cx="864077" cy="8782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 2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7337" y="2869608"/>
                <a:ext cx="755406" cy="879396"/>
              </a:xfrm>
              <a:prstGeom prst="rect">
                <a:avLst/>
              </a:prstGeom>
            </p:spPr>
          </p:pic>
          <p:pic>
            <p:nvPicPr>
              <p:cNvPr id="103" name="Picture 102">
                <a:extLst>
                  <a:ext uri="{FF2B5EF4-FFF2-40B4-BE49-F238E27FC236}">
                    <a16:creationId xmlns:a16="http://schemas.microsoft.com/office/drawing/2014/main" id="{A0DE73D2-5761-475D-95E7-5626150216B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93746" y="3125102"/>
                <a:ext cx="412100" cy="412100"/>
              </a:xfrm>
              <a:prstGeom prst="rect">
                <a:avLst/>
              </a:prstGeom>
            </p:spPr>
          </p:pic>
          <p:pic>
            <p:nvPicPr>
              <p:cNvPr id="40" name="Picture 39">
                <a:extLst>
                  <a:ext uri="{FF2B5EF4-FFF2-40B4-BE49-F238E27FC236}">
                    <a16:creationId xmlns:a16="http://schemas.microsoft.com/office/drawing/2014/main" id="{DAE2C1B8-3E36-45A1-9FA4-85E16BA1F64B}"/>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10772538" y="2869608"/>
                <a:ext cx="776721" cy="878272"/>
              </a:xfrm>
              <a:prstGeom prst="rect">
                <a:avLst/>
              </a:prstGeom>
            </p:spPr>
          </p:pic>
          <p:sp>
            <p:nvSpPr>
              <p:cNvPr id="106" name="TextBox 105">
                <a:extLst>
                  <a:ext uri="{FF2B5EF4-FFF2-40B4-BE49-F238E27FC236}">
                    <a16:creationId xmlns:a16="http://schemas.microsoft.com/office/drawing/2014/main" id="{063549B8-5CA4-43D8-A776-F031222581F7}"/>
                  </a:ext>
                </a:extLst>
              </p:cNvPr>
              <p:cNvSpPr txBox="1"/>
              <p:nvPr/>
            </p:nvSpPr>
            <p:spPr>
              <a:xfrm>
                <a:off x="10722975" y="3674457"/>
                <a:ext cx="825267" cy="399853"/>
              </a:xfrm>
              <a:prstGeom prst="rect">
                <a:avLst/>
              </a:prstGeom>
              <a:noFill/>
            </p:spPr>
            <p:txBody>
              <a:bodyPr wrap="square" rtlCol="0">
                <a:spAutoFit/>
              </a:bodyPr>
              <a:lstStyle/>
              <a:p>
                <a:pPr algn="ctr"/>
                <a:r>
                  <a:rPr lang="en-GB" sz="999" b="1" dirty="0"/>
                  <a:t>Daniela</a:t>
                </a:r>
              </a:p>
              <a:p>
                <a:pPr algn="ctr"/>
                <a:r>
                  <a:rPr lang="en-GB" sz="999" b="1" dirty="0" err="1"/>
                  <a:t>Antonacci</a:t>
                </a:r>
                <a:endParaRPr lang="en-GB" sz="999" b="1" dirty="0"/>
              </a:p>
            </p:txBody>
          </p:sp>
        </p:grpSp>
      </p:grpSp>
      <p:grpSp>
        <p:nvGrpSpPr>
          <p:cNvPr id="10" name="Group 9">
            <a:extLst>
              <a:ext uri="{FF2B5EF4-FFF2-40B4-BE49-F238E27FC236}">
                <a16:creationId xmlns:a16="http://schemas.microsoft.com/office/drawing/2014/main" id="{300A401E-01B8-47AB-8EC8-9B79D2114FCB}"/>
              </a:ext>
            </a:extLst>
          </p:cNvPr>
          <p:cNvGrpSpPr/>
          <p:nvPr/>
        </p:nvGrpSpPr>
        <p:grpSpPr>
          <a:xfrm>
            <a:off x="50630" y="970233"/>
            <a:ext cx="4330539" cy="1716728"/>
            <a:chOff x="50630" y="970233"/>
            <a:chExt cx="4330539" cy="1716728"/>
          </a:xfrm>
        </p:grpSpPr>
        <p:cxnSp>
          <p:nvCxnSpPr>
            <p:cNvPr id="17" name="Straight Arrow Connector 7"/>
            <p:cNvCxnSpPr>
              <a:cxnSpLocks/>
              <a:stCxn id="34" idx="3"/>
            </p:cNvCxnSpPr>
            <p:nvPr/>
          </p:nvCxnSpPr>
          <p:spPr>
            <a:xfrm>
              <a:off x="3953592" y="1831881"/>
              <a:ext cx="427577" cy="652593"/>
            </a:xfrm>
            <a:prstGeom prst="straightConnector1">
              <a:avLst/>
            </a:prstGeom>
            <a:noFill/>
            <a:ln w="22225" cap="flat" cmpd="sng" algn="ctr">
              <a:solidFill>
                <a:srgbClr val="00B0F0"/>
              </a:solidFill>
              <a:prstDash val="solid"/>
              <a:tailEnd type="triangle"/>
            </a:ln>
            <a:effectLst>
              <a:outerShdw blurRad="40000" dist="20000" dir="5400000" rotWithShape="0">
                <a:srgbClr val="000000">
                  <a:alpha val="38000"/>
                </a:srgbClr>
              </a:outerShdw>
            </a:effectLst>
          </p:spPr>
        </p:cxnSp>
        <p:sp>
          <p:nvSpPr>
            <p:cNvPr id="25" name="ZoneTexte 28"/>
            <p:cNvSpPr txBox="1"/>
            <p:nvPr/>
          </p:nvSpPr>
          <p:spPr>
            <a:xfrm>
              <a:off x="50631" y="970233"/>
              <a:ext cx="3902961" cy="492187"/>
            </a:xfrm>
            <a:prstGeom prst="rect">
              <a:avLst/>
            </a:prstGeom>
            <a:solidFill>
              <a:schemeClr val="accent6">
                <a:lumMod val="20000"/>
                <a:lumOff val="80000"/>
              </a:schemeClr>
            </a:solidFill>
          </p:spPr>
          <p:txBody>
            <a:bodyPr wrap="square" rtlCol="0">
              <a:spAutoFit/>
            </a:bodyPr>
            <a:lstStyle/>
            <a:p>
              <a:pPr algn="ctr">
                <a:defRPr/>
              </a:pPr>
              <a:r>
                <a:rPr lang="fr-FR" sz="1599" b="1" kern="0" dirty="0">
                  <a:solidFill>
                    <a:prstClr val="black"/>
                  </a:solidFill>
                </a:rPr>
                <a:t>COMBO </a:t>
              </a:r>
              <a:r>
                <a:rPr lang="fr-FR" sz="1599" b="1" kern="0" dirty="0" err="1">
                  <a:solidFill>
                    <a:prstClr val="black"/>
                  </a:solidFill>
                </a:rPr>
                <a:t>Guinea</a:t>
              </a:r>
              <a:endParaRPr lang="en-US" sz="1599" b="1" kern="0" dirty="0">
                <a:solidFill>
                  <a:prstClr val="black"/>
                </a:solidFill>
              </a:endParaRPr>
            </a:p>
            <a:p>
              <a:pPr>
                <a:defRPr/>
              </a:pPr>
              <a:endParaRPr lang="fr-FR" sz="999" kern="0" dirty="0">
                <a:solidFill>
                  <a:sysClr val="windowText" lastClr="000000"/>
                </a:solidFill>
              </a:endParaRPr>
            </a:p>
          </p:txBody>
        </p:sp>
        <p:sp>
          <p:nvSpPr>
            <p:cNvPr id="26" name="TextBox 25"/>
            <p:cNvSpPr txBox="1"/>
            <p:nvPr/>
          </p:nvSpPr>
          <p:spPr>
            <a:xfrm>
              <a:off x="110048" y="2287059"/>
              <a:ext cx="1115431" cy="399902"/>
            </a:xfrm>
            <a:prstGeom prst="rect">
              <a:avLst/>
            </a:prstGeom>
            <a:noFill/>
          </p:spPr>
          <p:txBody>
            <a:bodyPr wrap="none" rtlCol="0">
              <a:spAutoFit/>
            </a:bodyPr>
            <a:lstStyle/>
            <a:p>
              <a:pPr algn="ctr"/>
              <a:r>
                <a:rPr lang="en-GB" sz="999" b="1" dirty="0" err="1"/>
                <a:t>Mamadou</a:t>
              </a:r>
              <a:r>
                <a:rPr lang="en-GB" sz="999" b="1" dirty="0"/>
                <a:t> </a:t>
              </a:r>
              <a:r>
                <a:rPr lang="en-GB" sz="999" b="1" dirty="0" err="1"/>
                <a:t>Saliou</a:t>
              </a:r>
              <a:r>
                <a:rPr lang="en-GB" sz="999" b="1" dirty="0"/>
                <a:t> </a:t>
              </a:r>
            </a:p>
            <a:p>
              <a:pPr algn="ctr"/>
              <a:r>
                <a:rPr lang="en-GB" sz="999" b="1" dirty="0"/>
                <a:t>Diallo</a:t>
              </a:r>
            </a:p>
          </p:txBody>
        </p:sp>
        <p:sp>
          <p:nvSpPr>
            <p:cNvPr id="28" name="TextBox 27"/>
            <p:cNvSpPr txBox="1"/>
            <p:nvPr/>
          </p:nvSpPr>
          <p:spPr>
            <a:xfrm>
              <a:off x="2175356" y="2287059"/>
              <a:ext cx="948806" cy="399902"/>
            </a:xfrm>
            <a:prstGeom prst="rect">
              <a:avLst/>
            </a:prstGeom>
            <a:noFill/>
          </p:spPr>
          <p:txBody>
            <a:bodyPr wrap="none" rtlCol="0">
              <a:spAutoFit/>
            </a:bodyPr>
            <a:lstStyle/>
            <a:p>
              <a:pPr algn="ctr"/>
              <a:r>
                <a:rPr lang="en-GB" sz="999" b="1" dirty="0"/>
                <a:t>Catherine</a:t>
              </a:r>
            </a:p>
            <a:p>
              <a:pPr algn="ctr"/>
              <a:r>
                <a:rPr lang="en-GB" sz="999" b="1" dirty="0"/>
                <a:t>André-Munch</a:t>
              </a:r>
            </a:p>
          </p:txBody>
        </p:sp>
        <p:sp>
          <p:nvSpPr>
            <p:cNvPr id="29" name="TextBox 28"/>
            <p:cNvSpPr txBox="1"/>
            <p:nvPr/>
          </p:nvSpPr>
          <p:spPr>
            <a:xfrm>
              <a:off x="3091488" y="2287059"/>
              <a:ext cx="604378" cy="399902"/>
            </a:xfrm>
            <a:prstGeom prst="rect">
              <a:avLst/>
            </a:prstGeom>
            <a:noFill/>
          </p:spPr>
          <p:txBody>
            <a:bodyPr wrap="square" rtlCol="0">
              <a:spAutoFit/>
            </a:bodyPr>
            <a:lstStyle/>
            <a:p>
              <a:pPr algn="ctr"/>
              <a:r>
                <a:rPr lang="en-GB" sz="999" b="1" dirty="0"/>
                <a:t>Fabien </a:t>
              </a:r>
              <a:r>
                <a:rPr lang="en-GB" sz="999" b="1" dirty="0" err="1"/>
                <a:t>Quétier</a:t>
              </a:r>
              <a:endParaRPr lang="en-GB" sz="999" b="1" dirty="0"/>
            </a:p>
          </p:txBody>
        </p:sp>
        <p:pic>
          <p:nvPicPr>
            <p:cNvPr id="34" name="Image 22"/>
            <p:cNvPicPr>
              <a:picLocks noChangeAspect="1"/>
            </p:cNvPicPr>
            <p:nvPr/>
          </p:nvPicPr>
          <p:blipFill rotWithShape="1">
            <a:blip r:embed="rId11" cstate="email">
              <a:extLst>
                <a:ext uri="{28A0092B-C50C-407E-A947-70E740481C1C}">
                  <a14:useLocalDpi xmlns:a14="http://schemas.microsoft.com/office/drawing/2010/main"/>
                </a:ext>
              </a:extLst>
            </a:blip>
            <a:srcRect r="13447"/>
            <a:stretch/>
          </p:blipFill>
          <p:spPr>
            <a:xfrm>
              <a:off x="3063807" y="1312850"/>
              <a:ext cx="889785" cy="1038062"/>
            </a:xfrm>
            <a:prstGeom prst="rect">
              <a:avLst/>
            </a:prstGeom>
          </p:spPr>
        </p:pic>
        <p:pic>
          <p:nvPicPr>
            <p:cNvPr id="35" name="Picture 3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630" y="1300588"/>
              <a:ext cx="1242723" cy="1050327"/>
            </a:xfrm>
            <a:prstGeom prst="rect">
              <a:avLst/>
            </a:prstGeom>
          </p:spPr>
        </p:pic>
        <p:sp>
          <p:nvSpPr>
            <p:cNvPr id="114" name="TextBox 113">
              <a:extLst>
                <a:ext uri="{FF2B5EF4-FFF2-40B4-BE49-F238E27FC236}">
                  <a16:creationId xmlns:a16="http://schemas.microsoft.com/office/drawing/2014/main" id="{F72B86F2-C555-405A-AA3D-C8D23B38308C}"/>
                </a:ext>
              </a:extLst>
            </p:cNvPr>
            <p:cNvSpPr txBox="1"/>
            <p:nvPr/>
          </p:nvSpPr>
          <p:spPr>
            <a:xfrm>
              <a:off x="1056388" y="2279520"/>
              <a:ext cx="1356126" cy="399853"/>
            </a:xfrm>
            <a:prstGeom prst="rect">
              <a:avLst/>
            </a:prstGeom>
            <a:noFill/>
          </p:spPr>
          <p:txBody>
            <a:bodyPr wrap="square" rtlCol="0">
              <a:spAutoFit/>
            </a:bodyPr>
            <a:lstStyle/>
            <a:p>
              <a:pPr algn="ctr"/>
              <a:r>
                <a:rPr lang="en-GB" sz="999" b="1" dirty="0"/>
                <a:t>Muhammad Yaya Diallo</a:t>
              </a:r>
            </a:p>
          </p:txBody>
        </p:sp>
        <p:pic>
          <p:nvPicPr>
            <p:cNvPr id="6" name="Picture 5">
              <a:extLst>
                <a:ext uri="{FF2B5EF4-FFF2-40B4-BE49-F238E27FC236}">
                  <a16:creationId xmlns:a16="http://schemas.microsoft.com/office/drawing/2014/main" id="{D677A6E5-E737-4214-99B8-4A60705F75C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156433" y="1308176"/>
              <a:ext cx="1045268" cy="1045268"/>
            </a:xfrm>
            <a:prstGeom prst="rect">
              <a:avLst/>
            </a:prstGeom>
          </p:spPr>
        </p:pic>
        <p:pic>
          <p:nvPicPr>
            <p:cNvPr id="33" name="Picture 3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153373" y="1302321"/>
              <a:ext cx="969114" cy="1048592"/>
            </a:xfrm>
            <a:prstGeom prst="rect">
              <a:avLst/>
            </a:prstGeom>
          </p:spPr>
        </p:pic>
        <p:pic>
          <p:nvPicPr>
            <p:cNvPr id="36" name="Picture 35" descr="../4_communication/0_logos/logo/biotopelogomai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00039" y="995870"/>
              <a:ext cx="473417" cy="473418"/>
            </a:xfrm>
            <a:prstGeom prst="rect">
              <a:avLst/>
            </a:prstGeom>
            <a:noFill/>
            <a:ln>
              <a:noFill/>
            </a:ln>
          </p:spPr>
        </p:pic>
        <p:pic>
          <p:nvPicPr>
            <p:cNvPr id="31" name="Picture 3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57952" y="995200"/>
              <a:ext cx="418992" cy="474759"/>
            </a:xfrm>
            <a:prstGeom prst="rect">
              <a:avLst/>
            </a:prstGeom>
          </p:spPr>
        </p:pic>
      </p:grpSp>
      <p:grpSp>
        <p:nvGrpSpPr>
          <p:cNvPr id="27" name="Group 26">
            <a:extLst>
              <a:ext uri="{FF2B5EF4-FFF2-40B4-BE49-F238E27FC236}">
                <a16:creationId xmlns:a16="http://schemas.microsoft.com/office/drawing/2014/main" id="{37589D64-0E09-459C-941A-1F92C25F9128}"/>
              </a:ext>
            </a:extLst>
          </p:cNvPr>
          <p:cNvGrpSpPr/>
          <p:nvPr/>
        </p:nvGrpSpPr>
        <p:grpSpPr>
          <a:xfrm>
            <a:off x="-91539" y="3611515"/>
            <a:ext cx="6740632" cy="1517110"/>
            <a:chOff x="-91539" y="3611515"/>
            <a:chExt cx="6740632" cy="1517110"/>
          </a:xfrm>
        </p:grpSpPr>
        <p:cxnSp>
          <p:nvCxnSpPr>
            <p:cNvPr id="21" name="Straight Arrow Connector 14"/>
            <p:cNvCxnSpPr>
              <a:cxnSpLocks/>
            </p:cNvCxnSpPr>
            <p:nvPr/>
          </p:nvCxnSpPr>
          <p:spPr>
            <a:xfrm flipV="1">
              <a:off x="4205625" y="4118643"/>
              <a:ext cx="2443468" cy="292098"/>
            </a:xfrm>
            <a:prstGeom prst="straightConnector1">
              <a:avLst/>
            </a:prstGeom>
            <a:noFill/>
            <a:ln w="22225" cap="flat" cmpd="sng" algn="ctr">
              <a:solidFill>
                <a:srgbClr val="00B0F0"/>
              </a:solidFill>
              <a:prstDash val="solid"/>
              <a:tailEnd type="triangle"/>
            </a:ln>
            <a:effectLst>
              <a:outerShdw blurRad="40000" dist="20000" dir="5400000" rotWithShape="0">
                <a:srgbClr val="000000">
                  <a:alpha val="38000"/>
                </a:srgbClr>
              </a:outerShdw>
            </a:effectLst>
          </p:spPr>
        </p:cxnSp>
        <p:sp>
          <p:nvSpPr>
            <p:cNvPr id="54" name="ZoneTexte 28"/>
            <p:cNvSpPr txBox="1"/>
            <p:nvPr/>
          </p:nvSpPr>
          <p:spPr>
            <a:xfrm>
              <a:off x="61039" y="3611515"/>
              <a:ext cx="4144586" cy="492187"/>
            </a:xfrm>
            <a:prstGeom prst="rect">
              <a:avLst/>
            </a:prstGeom>
            <a:solidFill>
              <a:schemeClr val="accent6">
                <a:lumMod val="20000"/>
                <a:lumOff val="80000"/>
              </a:schemeClr>
            </a:solidFill>
          </p:spPr>
          <p:txBody>
            <a:bodyPr wrap="square" rtlCol="0">
              <a:spAutoFit/>
            </a:bodyPr>
            <a:lstStyle/>
            <a:p>
              <a:pPr algn="ctr"/>
              <a:r>
                <a:rPr lang="fr-FR" sz="1599" b="1" dirty="0">
                  <a:solidFill>
                    <a:prstClr val="black"/>
                  </a:solidFill>
                </a:rPr>
                <a:t>COMBO Mozambique</a:t>
              </a:r>
              <a:endParaRPr lang="en-US" sz="1599" b="1" dirty="0">
                <a:solidFill>
                  <a:prstClr val="black"/>
                </a:solidFill>
              </a:endParaRPr>
            </a:p>
            <a:p>
              <a:pPr algn="ctr"/>
              <a:endParaRPr lang="en-US" sz="999" b="1" dirty="0">
                <a:solidFill>
                  <a:prstClr val="black"/>
                </a:solidFill>
              </a:endParaRPr>
            </a:p>
          </p:txBody>
        </p:sp>
        <p:pic>
          <p:nvPicPr>
            <p:cNvPr id="4" name="Picture 3">
              <a:extLst>
                <a:ext uri="{FF2B5EF4-FFF2-40B4-BE49-F238E27FC236}">
                  <a16:creationId xmlns:a16="http://schemas.microsoft.com/office/drawing/2014/main" id="{EA4F86BB-3775-412A-B632-AC90171A5ACB}"/>
                </a:ext>
              </a:extLst>
            </p:cNvPr>
            <p:cNvPicPr>
              <a:picLocks noChangeAspect="1"/>
            </p:cNvPicPr>
            <p:nvPr/>
          </p:nvPicPr>
          <p:blipFill>
            <a:blip r:embed="rId36" cstate="hqprint">
              <a:extLst>
                <a:ext uri="{28A0092B-C50C-407E-A947-70E740481C1C}">
                  <a14:useLocalDpi xmlns:a14="http://schemas.microsoft.com/office/drawing/2010/main" val="0"/>
                </a:ext>
              </a:extLst>
            </a:blip>
            <a:stretch>
              <a:fillRect/>
            </a:stretch>
          </p:blipFill>
          <p:spPr>
            <a:xfrm>
              <a:off x="58254" y="3915758"/>
              <a:ext cx="789758" cy="977498"/>
            </a:xfrm>
            <a:prstGeom prst="rect">
              <a:avLst/>
            </a:prstGeom>
          </p:spPr>
        </p:pic>
        <p:pic>
          <p:nvPicPr>
            <p:cNvPr id="55" name="Picture 54"/>
            <p:cNvPicPr>
              <a:picLocks noChangeAspect="1"/>
            </p:cNvPicPr>
            <p:nvPr/>
          </p:nvPicPr>
          <p:blipFill>
            <a:blip r:embed="rId37" cstate="hqprint">
              <a:extLst>
                <a:ext uri="{28A0092B-C50C-407E-A947-70E740481C1C}">
                  <a14:useLocalDpi xmlns:a14="http://schemas.microsoft.com/office/drawing/2010/main" val="0"/>
                </a:ext>
              </a:extLst>
            </a:blip>
            <a:stretch>
              <a:fillRect/>
            </a:stretch>
          </p:blipFill>
          <p:spPr>
            <a:xfrm>
              <a:off x="803588" y="3918307"/>
              <a:ext cx="976173" cy="976174"/>
            </a:xfrm>
            <a:prstGeom prst="rect">
              <a:avLst/>
            </a:prstGeom>
          </p:spPr>
        </p:pic>
        <p:sp>
          <p:nvSpPr>
            <p:cNvPr id="51" name="TextBox 50"/>
            <p:cNvSpPr txBox="1"/>
            <p:nvPr/>
          </p:nvSpPr>
          <p:spPr>
            <a:xfrm>
              <a:off x="857051" y="4882532"/>
              <a:ext cx="786985" cy="246093"/>
            </a:xfrm>
            <a:prstGeom prst="rect">
              <a:avLst/>
            </a:prstGeom>
            <a:noFill/>
          </p:spPr>
          <p:txBody>
            <a:bodyPr wrap="square" rtlCol="0">
              <a:spAutoFit/>
            </a:bodyPr>
            <a:lstStyle/>
            <a:p>
              <a:pPr algn="ctr"/>
              <a:r>
                <a:rPr lang="en-GB" sz="999" b="1" dirty="0"/>
                <a:t>Hugo Costa</a:t>
              </a:r>
            </a:p>
          </p:txBody>
        </p:sp>
        <p:sp>
          <p:nvSpPr>
            <p:cNvPr id="52" name="TextBox 51"/>
            <p:cNvSpPr txBox="1"/>
            <p:nvPr/>
          </p:nvSpPr>
          <p:spPr>
            <a:xfrm>
              <a:off x="1693290" y="4882532"/>
              <a:ext cx="881514" cy="246093"/>
            </a:xfrm>
            <a:prstGeom prst="rect">
              <a:avLst/>
            </a:prstGeom>
            <a:noFill/>
          </p:spPr>
          <p:txBody>
            <a:bodyPr wrap="square" rtlCol="0">
              <a:spAutoFit/>
            </a:bodyPr>
            <a:lstStyle/>
            <a:p>
              <a:pPr algn="ctr"/>
              <a:r>
                <a:rPr lang="en-GB" sz="999" b="1" dirty="0"/>
                <a:t>Jim Bampton</a:t>
              </a:r>
            </a:p>
          </p:txBody>
        </p:sp>
        <p:sp>
          <p:nvSpPr>
            <p:cNvPr id="53" name="TextBox 52"/>
            <p:cNvSpPr txBox="1"/>
            <p:nvPr/>
          </p:nvSpPr>
          <p:spPr>
            <a:xfrm>
              <a:off x="2615920" y="4882532"/>
              <a:ext cx="1134656" cy="246093"/>
            </a:xfrm>
            <a:prstGeom prst="rect">
              <a:avLst/>
            </a:prstGeom>
            <a:noFill/>
          </p:spPr>
          <p:txBody>
            <a:bodyPr wrap="square" rtlCol="0">
              <a:spAutoFit/>
            </a:bodyPr>
            <a:lstStyle/>
            <a:p>
              <a:pPr algn="ctr"/>
              <a:r>
                <a:rPr lang="en-GB" sz="999" b="1" dirty="0" err="1"/>
                <a:t>Biofund</a:t>
              </a:r>
              <a:endParaRPr lang="en-GB" sz="999" b="1" dirty="0"/>
            </a:p>
          </p:txBody>
        </p:sp>
        <p:pic>
          <p:nvPicPr>
            <p:cNvPr id="20" name="Picture 19">
              <a:extLst>
                <a:ext uri="{FF2B5EF4-FFF2-40B4-BE49-F238E27FC236}">
                  <a16:creationId xmlns:a16="http://schemas.microsoft.com/office/drawing/2014/main" id="{A3F0CDC8-DF2A-43C5-8E04-FDB6C3605A6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633265" y="3910882"/>
              <a:ext cx="983598" cy="983598"/>
            </a:xfrm>
            <a:prstGeom prst="rect">
              <a:avLst/>
            </a:prstGeom>
          </p:spPr>
        </p:pic>
        <p:sp>
          <p:nvSpPr>
            <p:cNvPr id="88" name="TextBox 87">
              <a:extLst>
                <a:ext uri="{FF2B5EF4-FFF2-40B4-BE49-F238E27FC236}">
                  <a16:creationId xmlns:a16="http://schemas.microsoft.com/office/drawing/2014/main" id="{989621F2-DDAF-4EE2-B10C-6B0A1491A711}"/>
                </a:ext>
              </a:extLst>
            </p:cNvPr>
            <p:cNvSpPr txBox="1"/>
            <p:nvPr/>
          </p:nvSpPr>
          <p:spPr>
            <a:xfrm>
              <a:off x="-91539" y="4882532"/>
              <a:ext cx="973579" cy="246093"/>
            </a:xfrm>
            <a:prstGeom prst="rect">
              <a:avLst/>
            </a:prstGeom>
            <a:noFill/>
          </p:spPr>
          <p:txBody>
            <a:bodyPr wrap="square" rtlCol="0">
              <a:spAutoFit/>
            </a:bodyPr>
            <a:lstStyle/>
            <a:p>
              <a:pPr algn="ctr"/>
              <a:r>
                <a:rPr lang="en-GB" sz="999" b="1" dirty="0" err="1"/>
                <a:t>Naseeba</a:t>
              </a:r>
              <a:r>
                <a:rPr lang="en-GB" sz="999" b="1" dirty="0"/>
                <a:t> </a:t>
              </a:r>
              <a:r>
                <a:rPr lang="en-GB" sz="999" b="1" dirty="0" err="1"/>
                <a:t>Sidat</a:t>
              </a:r>
              <a:endParaRPr lang="en-GB" sz="999" b="1" dirty="0"/>
            </a:p>
          </p:txBody>
        </p:sp>
        <p:pic>
          <p:nvPicPr>
            <p:cNvPr id="105" name="Picture 104">
              <a:extLst>
                <a:ext uri="{FF2B5EF4-FFF2-40B4-BE49-F238E27FC236}">
                  <a16:creationId xmlns:a16="http://schemas.microsoft.com/office/drawing/2014/main" id="{72174A0F-EE3B-4E79-AD8D-D9040580626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0482" y="3672215"/>
              <a:ext cx="412100" cy="412100"/>
            </a:xfrm>
            <a:prstGeom prst="rect">
              <a:avLst/>
            </a:prstGeom>
          </p:spPr>
        </p:pic>
        <p:pic>
          <p:nvPicPr>
            <p:cNvPr id="24" name="Picture 23">
              <a:extLst>
                <a:ext uri="{FF2B5EF4-FFF2-40B4-BE49-F238E27FC236}">
                  <a16:creationId xmlns:a16="http://schemas.microsoft.com/office/drawing/2014/main" id="{A940BE19-6A84-4DDB-8C1A-39EBB2D6451F}"/>
                </a:ext>
              </a:extLst>
            </p:cNvPr>
            <p:cNvPicPr>
              <a:picLocks noChangeAspect="1"/>
            </p:cNvPicPr>
            <p:nvPr/>
          </p:nvPicPr>
          <p:blipFill>
            <a:blip r:embed="rId39" cstate="hqprint">
              <a:extLst>
                <a:ext uri="{28A0092B-C50C-407E-A947-70E740481C1C}">
                  <a14:useLocalDpi xmlns:a14="http://schemas.microsoft.com/office/drawing/2010/main" val="0"/>
                </a:ext>
              </a:extLst>
            </a:blip>
            <a:stretch>
              <a:fillRect/>
            </a:stretch>
          </p:blipFill>
          <p:spPr>
            <a:xfrm>
              <a:off x="2471445" y="3911351"/>
              <a:ext cx="1733976" cy="977806"/>
            </a:xfrm>
            <a:prstGeom prst="rect">
              <a:avLst/>
            </a:prstGeom>
          </p:spPr>
        </p:pic>
        <p:pic>
          <p:nvPicPr>
            <p:cNvPr id="59" name="Picture 58"/>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3118415" y="3668824"/>
              <a:ext cx="583043" cy="321337"/>
            </a:xfrm>
            <a:prstGeom prst="rect">
              <a:avLst/>
            </a:prstGeom>
          </p:spPr>
        </p:pic>
      </p:grpSp>
    </p:spTree>
    <p:extLst>
      <p:ext uri="{BB962C8B-B14F-4D97-AF65-F5344CB8AC3E}">
        <p14:creationId xmlns:p14="http://schemas.microsoft.com/office/powerpoint/2010/main" val="112048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3" name="Google Shape;1023;p68"/>
          <p:cNvSpPr txBox="1"/>
          <p:nvPr/>
        </p:nvSpPr>
        <p:spPr>
          <a:xfrm>
            <a:off x="892498" y="116633"/>
            <a:ext cx="9146852" cy="480131"/>
          </a:xfrm>
          <a:prstGeom prst="rect">
            <a:avLst/>
          </a:prstGeom>
          <a:noFill/>
          <a:ln>
            <a:noFill/>
          </a:ln>
        </p:spPr>
        <p:txBody>
          <a:bodyPr spcFirstLastPara="1" wrap="square" lIns="91425" tIns="45700" rIns="91425" bIns="45700" anchor="t" anchorCtr="0">
            <a:noAutofit/>
          </a:bodyPr>
          <a:lstStyle/>
          <a:p>
            <a:pPr algn="ctr">
              <a:lnSpc>
                <a:spcPct val="90000"/>
              </a:lnSpc>
              <a:buClr>
                <a:srgbClr val="FFFFFF"/>
              </a:buClr>
            </a:pPr>
            <a:r>
              <a:rPr lang="en-US" sz="2800" b="1" dirty="0">
                <a:solidFill>
                  <a:srgbClr val="FFFFFF"/>
                </a:solidFill>
                <a:latin typeface="Arial"/>
                <a:ea typeface="Arial"/>
                <a:cs typeface="Arial"/>
                <a:sym typeface="Arial"/>
              </a:rPr>
              <a:t>COMBO Goal and Objective</a:t>
            </a:r>
            <a:endParaRPr b="1" dirty="0"/>
          </a:p>
        </p:txBody>
      </p:sp>
      <p:sp>
        <p:nvSpPr>
          <p:cNvPr id="2" name="Rectangle 1">
            <a:extLst>
              <a:ext uri="{FF2B5EF4-FFF2-40B4-BE49-F238E27FC236}">
                <a16:creationId xmlns:a16="http://schemas.microsoft.com/office/drawing/2014/main" id="{B70EDB99-AA8C-4AAC-90C0-078ED9AB4A1A}"/>
              </a:ext>
            </a:extLst>
          </p:cNvPr>
          <p:cNvSpPr/>
          <p:nvPr/>
        </p:nvSpPr>
        <p:spPr>
          <a:xfrm>
            <a:off x="6523730" y="2205206"/>
            <a:ext cx="3580137" cy="2862322"/>
          </a:xfrm>
          <a:prstGeom prst="rect">
            <a:avLst/>
          </a:prstGeom>
        </p:spPr>
        <p:txBody>
          <a:bodyPr wrap="square">
            <a:spAutoFit/>
          </a:bodyPr>
          <a:lstStyle/>
          <a:p>
            <a:r>
              <a:rPr lang="en-GB" sz="3600" b="1" dirty="0" err="1">
                <a:solidFill>
                  <a:schemeClr val="accent6"/>
                </a:solidFill>
                <a:latin typeface="Calibri" panose="020F0502020204030204" pitchFamily="34" charset="0"/>
                <a:ea typeface="Times New Roman" panose="02020603050405020304" pitchFamily="18" charset="0"/>
                <a:cs typeface="Calibri" panose="020F0502020204030204" pitchFamily="34" charset="0"/>
              </a:rPr>
              <a:t>CO</a:t>
            </a:r>
            <a:r>
              <a:rPr lang="en-GB" sz="3600" dirty="0" err="1">
                <a:latin typeface="Calibri" panose="020F0502020204030204" pitchFamily="34" charset="0"/>
                <a:ea typeface="Times New Roman" panose="02020603050405020304" pitchFamily="18" charset="0"/>
                <a:cs typeface="Calibri" panose="020F0502020204030204" pitchFamily="34" charset="0"/>
              </a:rPr>
              <a:t>nservation</a:t>
            </a:r>
            <a:r>
              <a:rPr lang="en-GB" sz="3600" dirty="0">
                <a:latin typeface="Calibri" panose="020F0502020204030204" pitchFamily="34" charset="0"/>
                <a:ea typeface="Times New Roman" panose="02020603050405020304" pitchFamily="18" charset="0"/>
                <a:cs typeface="Calibri" panose="020F0502020204030204" pitchFamily="34" charset="0"/>
              </a:rPr>
              <a:t>, Impact </a:t>
            </a:r>
            <a:r>
              <a:rPr lang="en-GB" sz="3600" b="1" dirty="0" smtClean="0">
                <a:solidFill>
                  <a:schemeClr val="accent6"/>
                </a:solidFill>
                <a:latin typeface="Calibri" panose="020F0502020204030204" pitchFamily="34" charset="0"/>
                <a:ea typeface="Times New Roman" panose="02020603050405020304" pitchFamily="18" charset="0"/>
                <a:cs typeface="Calibri" panose="020F0502020204030204" pitchFamily="34" charset="0"/>
              </a:rPr>
              <a:t>M</a:t>
            </a:r>
            <a:r>
              <a:rPr lang="en-GB" sz="3600" dirty="0" smtClean="0">
                <a:latin typeface="Calibri" panose="020F0502020204030204" pitchFamily="34" charset="0"/>
                <a:ea typeface="Times New Roman" panose="02020603050405020304" pitchFamily="18" charset="0"/>
                <a:cs typeface="Calibri" panose="020F0502020204030204" pitchFamily="34" charset="0"/>
              </a:rPr>
              <a:t>itigation</a:t>
            </a:r>
            <a:r>
              <a:rPr lang="en-GB" sz="3600" dirty="0">
                <a:latin typeface="Calibri" panose="020F0502020204030204" pitchFamily="34" charset="0"/>
                <a:ea typeface="Times New Roman" panose="02020603050405020304" pitchFamily="18" charset="0"/>
                <a:cs typeface="Calibri" panose="020F0502020204030204" pitchFamily="34" charset="0"/>
              </a:rPr>
              <a:t>, and </a:t>
            </a:r>
            <a:r>
              <a:rPr lang="en-GB" sz="3600" b="1" dirty="0">
                <a:solidFill>
                  <a:schemeClr val="accent6"/>
                </a:solidFill>
                <a:latin typeface="Calibri" panose="020F0502020204030204" pitchFamily="34" charset="0"/>
                <a:ea typeface="Times New Roman" panose="02020603050405020304" pitchFamily="18" charset="0"/>
                <a:cs typeface="Calibri" panose="020F0502020204030204" pitchFamily="34" charset="0"/>
              </a:rPr>
              <a:t>B</a:t>
            </a:r>
            <a:r>
              <a:rPr lang="en-GB" sz="3600" dirty="0">
                <a:latin typeface="Calibri" panose="020F0502020204030204" pitchFamily="34" charset="0"/>
                <a:ea typeface="Times New Roman" panose="02020603050405020304" pitchFamily="18" charset="0"/>
                <a:cs typeface="Calibri" panose="020F0502020204030204" pitchFamily="34" charset="0"/>
              </a:rPr>
              <a:t>iodiversity </a:t>
            </a:r>
            <a:r>
              <a:rPr lang="en-GB" sz="3600" b="1" dirty="0">
                <a:solidFill>
                  <a:schemeClr val="accent6"/>
                </a:solidFill>
                <a:latin typeface="Calibri" panose="020F0502020204030204" pitchFamily="34" charset="0"/>
                <a:ea typeface="Times New Roman" panose="02020603050405020304" pitchFamily="18" charset="0"/>
                <a:cs typeface="Calibri" panose="020F0502020204030204" pitchFamily="34" charset="0"/>
              </a:rPr>
              <a:t>O</a:t>
            </a:r>
            <a:r>
              <a:rPr lang="en-GB" sz="3600" dirty="0">
                <a:latin typeface="Calibri" panose="020F0502020204030204" pitchFamily="34" charset="0"/>
                <a:ea typeface="Times New Roman" panose="02020603050405020304" pitchFamily="18" charset="0"/>
                <a:cs typeface="Calibri" panose="020F0502020204030204" pitchFamily="34" charset="0"/>
              </a:rPr>
              <a:t>ffsets in Africa </a:t>
            </a:r>
            <a:endParaRPr lang="en-GB" sz="3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6DDAFB4-F6BA-4A2D-B5CA-99F6D4152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3957" y="1692844"/>
            <a:ext cx="3708224" cy="3708224"/>
          </a:xfrm>
          <a:prstGeom prst="rect">
            <a:avLst/>
          </a:prstGeom>
          <a:ln>
            <a:noFill/>
          </a:ln>
        </p:spPr>
      </p:pic>
    </p:spTree>
    <p:extLst>
      <p:ext uri="{BB962C8B-B14F-4D97-AF65-F5344CB8AC3E}">
        <p14:creationId xmlns:p14="http://schemas.microsoft.com/office/powerpoint/2010/main" val="1787265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3" name="Google Shape;1023;p68"/>
          <p:cNvSpPr txBox="1"/>
          <p:nvPr/>
        </p:nvSpPr>
        <p:spPr>
          <a:xfrm>
            <a:off x="892498" y="116633"/>
            <a:ext cx="9146852" cy="480131"/>
          </a:xfrm>
          <a:prstGeom prst="rect">
            <a:avLst/>
          </a:prstGeom>
          <a:noFill/>
          <a:ln>
            <a:noFill/>
          </a:ln>
        </p:spPr>
        <p:txBody>
          <a:bodyPr spcFirstLastPara="1" wrap="square" lIns="91425" tIns="45700" rIns="91425" bIns="45700" anchor="t" anchorCtr="0">
            <a:noAutofit/>
          </a:bodyPr>
          <a:lstStyle/>
          <a:p>
            <a:pPr algn="ctr">
              <a:lnSpc>
                <a:spcPct val="90000"/>
              </a:lnSpc>
              <a:buClr>
                <a:srgbClr val="FFFFFF"/>
              </a:buClr>
            </a:pPr>
            <a:r>
              <a:rPr lang="en-US" sz="2800" b="1" dirty="0">
                <a:solidFill>
                  <a:srgbClr val="FFFFFF"/>
                </a:solidFill>
                <a:latin typeface="Arial"/>
                <a:ea typeface="Arial"/>
                <a:cs typeface="Arial"/>
                <a:sym typeface="Arial"/>
              </a:rPr>
              <a:t>COMBO Goal and Objective</a:t>
            </a:r>
            <a:endParaRPr b="1" dirty="0"/>
          </a:p>
        </p:txBody>
      </p:sp>
      <p:sp>
        <p:nvSpPr>
          <p:cNvPr id="1026" name="Google Shape;1026;p68"/>
          <p:cNvSpPr txBox="1">
            <a:spLocks noGrp="1"/>
          </p:cNvSpPr>
          <p:nvPr>
            <p:ph type="sldNum" idx="12"/>
          </p:nvPr>
        </p:nvSpPr>
        <p:spPr>
          <a:xfrm>
            <a:off x="7981950" y="6356352"/>
            <a:ext cx="2057400" cy="365125"/>
          </a:xfrm>
          <a:prstGeom prst="rect">
            <a:avLst/>
          </a:prstGeom>
          <a:noFill/>
          <a:ln>
            <a:noFill/>
          </a:ln>
        </p:spPr>
        <p:txBody>
          <a:bodyPr spcFirstLastPara="1" vert="horz" wrap="square" lIns="91425" tIns="45700" rIns="91425" bIns="45700" rtlCol="0" anchor="t" anchorCtr="0">
            <a:noAutofit/>
          </a:bodyPr>
          <a:lstStyle/>
          <a:p>
            <a:pPr algn="l"/>
            <a:fld id="{00000000-1234-1234-1234-123412341234}" type="slidenum">
              <a:rPr lang="en-US" sz="1800">
                <a:solidFill>
                  <a:srgbClr val="888888"/>
                </a:solidFill>
                <a:latin typeface="Calibri"/>
                <a:ea typeface="Calibri"/>
                <a:cs typeface="Calibri"/>
                <a:sym typeface="Calibri"/>
              </a:rPr>
              <a:pPr algn="l"/>
              <a:t>6</a:t>
            </a:fld>
            <a:endParaRPr sz="1800">
              <a:solidFill>
                <a:srgbClr val="888888"/>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81934F05-7FFE-4853-9F22-CE034D57A7F1}"/>
              </a:ext>
            </a:extLst>
          </p:cNvPr>
          <p:cNvPicPr>
            <a:picLocks noChangeAspect="1"/>
          </p:cNvPicPr>
          <p:nvPr/>
        </p:nvPicPr>
        <p:blipFill>
          <a:blip r:embed="rId3"/>
          <a:stretch>
            <a:fillRect/>
          </a:stretch>
        </p:blipFill>
        <p:spPr>
          <a:xfrm>
            <a:off x="0" y="798104"/>
            <a:ext cx="12192000" cy="9144000"/>
          </a:xfrm>
          <a:prstGeom prst="rect">
            <a:avLst/>
          </a:prstGeom>
        </p:spPr>
      </p:pic>
      <p:sp>
        <p:nvSpPr>
          <p:cNvPr id="6" name="Text Placeholder 2">
            <a:extLst>
              <a:ext uri="{FF2B5EF4-FFF2-40B4-BE49-F238E27FC236}">
                <a16:creationId xmlns:a16="http://schemas.microsoft.com/office/drawing/2014/main" id="{E9AA4053-29D0-4145-BAA0-35C0D6BB828C}"/>
              </a:ext>
            </a:extLst>
          </p:cNvPr>
          <p:cNvSpPr txBox="1">
            <a:spLocks/>
          </p:cNvSpPr>
          <p:nvPr/>
        </p:nvSpPr>
        <p:spPr>
          <a:xfrm>
            <a:off x="1819867" y="896642"/>
            <a:ext cx="8511769" cy="1488756"/>
          </a:xfrm>
          <a:prstGeom prst="rect">
            <a:avLst/>
          </a:prstGeom>
          <a:solidFill>
            <a:schemeClr val="bg1"/>
          </a:solidFill>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en-US" sz="2200" b="1" dirty="0">
                <a:solidFill>
                  <a:schemeClr val="tx1"/>
                </a:solidFill>
              </a:rPr>
              <a:t>Goal: </a:t>
            </a:r>
            <a:r>
              <a:rPr lang="en-GB" sz="2200" b="1" i="1" dirty="0">
                <a:solidFill>
                  <a:schemeClr val="tx1"/>
                </a:solidFill>
              </a:rPr>
              <a:t>Reconcile economic development and conservation of biodiversity</a:t>
            </a:r>
            <a:r>
              <a:rPr lang="en-GB" sz="2200" b="1" dirty="0">
                <a:solidFill>
                  <a:schemeClr val="tx1"/>
                </a:solidFill>
              </a:rPr>
              <a:t> </a:t>
            </a:r>
            <a:r>
              <a:rPr lang="en-GB" sz="2200" dirty="0">
                <a:solidFill>
                  <a:schemeClr val="tx1"/>
                </a:solidFill>
              </a:rPr>
              <a:t>and ecosystem services in Africa by supporting government </a:t>
            </a:r>
            <a:r>
              <a:rPr lang="en-GB" sz="2200" dirty="0" err="1">
                <a:solidFill>
                  <a:schemeClr val="tx1"/>
                </a:solidFill>
              </a:rPr>
              <a:t>policiesthat</a:t>
            </a:r>
            <a:r>
              <a:rPr lang="en-GB" sz="2200" dirty="0">
                <a:solidFill>
                  <a:schemeClr val="tx1"/>
                </a:solidFill>
              </a:rPr>
              <a:t>  target no net loss of biodiversity and improve mitigation of industry impacts.</a:t>
            </a:r>
          </a:p>
        </p:txBody>
      </p:sp>
      <p:sp>
        <p:nvSpPr>
          <p:cNvPr id="7" name="Text Placeholder 2">
            <a:extLst>
              <a:ext uri="{FF2B5EF4-FFF2-40B4-BE49-F238E27FC236}">
                <a16:creationId xmlns:a16="http://schemas.microsoft.com/office/drawing/2014/main" id="{6915F534-B1D1-49A4-B1DE-129CBFCB0B52}"/>
              </a:ext>
            </a:extLst>
          </p:cNvPr>
          <p:cNvSpPr txBox="1">
            <a:spLocks/>
          </p:cNvSpPr>
          <p:nvPr/>
        </p:nvSpPr>
        <p:spPr>
          <a:xfrm>
            <a:off x="1819867" y="2754580"/>
            <a:ext cx="8511769" cy="2178800"/>
          </a:xfrm>
          <a:prstGeom prst="rect">
            <a:avLst/>
          </a:prstGeom>
          <a:solidFill>
            <a:schemeClr val="bg1"/>
          </a:solidFill>
        </p:spPr>
        <p:txBody>
          <a:bodyPr vert="horz" lIns="108829" tIns="54415" rIns="108829" bIns="54415" rtlCol="0">
            <a:noAutofit/>
          </a:bodyPr>
          <a:lstStyle>
            <a:lvl1pPr marL="408325" indent="-408325" algn="l" defTabSz="544432" rtl="0" eaLnBrk="1" latinLnBrk="0" hangingPunct="1">
              <a:spcBef>
                <a:spcPct val="20000"/>
              </a:spcBef>
              <a:buFont typeface="Arial"/>
              <a:buNone/>
              <a:defRPr sz="2400" kern="1200">
                <a:solidFill>
                  <a:schemeClr val="tx1"/>
                </a:solidFill>
                <a:latin typeface="Arial" panose="020B0604020202020204" pitchFamily="34" charset="0"/>
                <a:ea typeface="+mn-ea"/>
                <a:cs typeface="Arial" panose="020B0604020202020204" pitchFamily="34" charset="0"/>
              </a:defRPr>
            </a:lvl1pPr>
            <a:lvl2pPr marL="884703" indent="-340271" algn="l" defTabSz="544432" rtl="0" eaLnBrk="1" latinLnBrk="0" hangingPunct="1">
              <a:spcBef>
                <a:spcPct val="20000"/>
              </a:spcBef>
              <a:buFont typeface="Arial"/>
              <a:buNone/>
              <a:defRPr sz="1800" kern="1200">
                <a:solidFill>
                  <a:schemeClr val="tx1"/>
                </a:solidFill>
                <a:latin typeface="Garamond"/>
                <a:ea typeface="+mn-ea"/>
                <a:cs typeface="Garamond"/>
              </a:defRPr>
            </a:lvl2pPr>
            <a:lvl3pPr marL="1361082" indent="-272216" algn="l" defTabSz="544432" rtl="0" eaLnBrk="1" latinLnBrk="0" hangingPunct="1">
              <a:spcBef>
                <a:spcPct val="20000"/>
              </a:spcBef>
              <a:buFont typeface="Arial"/>
              <a:buNone/>
              <a:defRPr sz="1800" kern="1200">
                <a:solidFill>
                  <a:schemeClr val="tx1"/>
                </a:solidFill>
                <a:latin typeface="Garamond"/>
                <a:ea typeface="+mn-ea"/>
                <a:cs typeface="Garamond"/>
              </a:defRPr>
            </a:lvl3pPr>
            <a:lvl4pPr marL="1905515" indent="-272216" algn="l" defTabSz="544432" rtl="0" eaLnBrk="1" latinLnBrk="0" hangingPunct="1">
              <a:spcBef>
                <a:spcPct val="20000"/>
              </a:spcBef>
              <a:buFont typeface="Arial"/>
              <a:buNone/>
              <a:defRPr sz="1800" kern="1200">
                <a:solidFill>
                  <a:schemeClr val="tx1"/>
                </a:solidFill>
                <a:latin typeface="Garamond"/>
                <a:ea typeface="+mn-ea"/>
                <a:cs typeface="Garamond"/>
              </a:defRPr>
            </a:lvl4pPr>
            <a:lvl5pPr marL="2449947" indent="-272216" algn="l" defTabSz="544432" rtl="0" eaLnBrk="1" latinLnBrk="0" hangingPunct="1">
              <a:spcBef>
                <a:spcPct val="20000"/>
              </a:spcBef>
              <a:buFont typeface="Arial"/>
              <a:buNone/>
              <a:defRPr sz="1800" kern="1200">
                <a:solidFill>
                  <a:schemeClr val="tx1"/>
                </a:solidFill>
                <a:latin typeface="Garamond"/>
                <a:ea typeface="+mn-ea"/>
                <a:cs typeface="Garamond"/>
              </a:defRPr>
            </a:lvl5pPr>
            <a:lvl6pPr marL="2994380" indent="-272216" algn="l" defTabSz="544432" rtl="0" eaLnBrk="1" latinLnBrk="0" hangingPunct="1">
              <a:spcBef>
                <a:spcPct val="20000"/>
              </a:spcBef>
              <a:buFont typeface="Arial"/>
              <a:buChar char="•"/>
              <a:defRPr sz="2400" kern="1200">
                <a:solidFill>
                  <a:schemeClr val="tx1"/>
                </a:solidFill>
                <a:latin typeface="+mn-lt"/>
                <a:ea typeface="+mn-ea"/>
                <a:cs typeface="+mn-cs"/>
              </a:defRPr>
            </a:lvl6pPr>
            <a:lvl7pPr marL="3538812" indent="-272216" algn="l" defTabSz="544432" rtl="0" eaLnBrk="1" latinLnBrk="0" hangingPunct="1">
              <a:spcBef>
                <a:spcPct val="20000"/>
              </a:spcBef>
              <a:buFont typeface="Arial"/>
              <a:buChar char="•"/>
              <a:defRPr sz="2400" kern="1200">
                <a:solidFill>
                  <a:schemeClr val="tx1"/>
                </a:solidFill>
                <a:latin typeface="+mn-lt"/>
                <a:ea typeface="+mn-ea"/>
                <a:cs typeface="+mn-cs"/>
              </a:defRPr>
            </a:lvl7pPr>
            <a:lvl8pPr marL="4083245" indent="-272216" algn="l" defTabSz="544432" rtl="0" eaLnBrk="1" latinLnBrk="0" hangingPunct="1">
              <a:spcBef>
                <a:spcPct val="20000"/>
              </a:spcBef>
              <a:buFont typeface="Arial"/>
              <a:buChar char="•"/>
              <a:defRPr sz="2400" kern="1200">
                <a:solidFill>
                  <a:schemeClr val="tx1"/>
                </a:solidFill>
                <a:latin typeface="+mn-lt"/>
                <a:ea typeface="+mn-ea"/>
                <a:cs typeface="+mn-cs"/>
              </a:defRPr>
            </a:lvl8pPr>
            <a:lvl9pPr marL="4627678" indent="-272216" algn="l" defTabSz="544432" rtl="0" eaLnBrk="1" latinLnBrk="0" hangingPunct="1">
              <a:spcBef>
                <a:spcPct val="20000"/>
              </a:spcBef>
              <a:buFont typeface="Arial"/>
              <a:buChar char="•"/>
              <a:defRPr sz="2400" kern="1200">
                <a:solidFill>
                  <a:schemeClr val="tx1"/>
                </a:solidFill>
                <a:latin typeface="+mn-lt"/>
                <a:ea typeface="+mn-ea"/>
                <a:cs typeface="+mn-cs"/>
              </a:defRPr>
            </a:lvl9pPr>
          </a:lstStyle>
          <a:p>
            <a:pPr marL="0" indent="0">
              <a:lnSpc>
                <a:spcPct val="120000"/>
              </a:lnSpc>
              <a:spcBef>
                <a:spcPts val="1499"/>
              </a:spcBef>
            </a:pPr>
            <a:r>
              <a:rPr lang="en-US" sz="2200" b="1" dirty="0">
                <a:latin typeface="+mn-lt"/>
              </a:rPr>
              <a:t>Specific Objective: </a:t>
            </a:r>
            <a:r>
              <a:rPr lang="en-GB" sz="2200" dirty="0">
                <a:latin typeface="+mn-lt"/>
              </a:rPr>
              <a:t>Contribute by 2019 to the</a:t>
            </a:r>
            <a:r>
              <a:rPr lang="en-GB" sz="2200" b="1" dirty="0">
                <a:latin typeface="+mn-lt"/>
              </a:rPr>
              <a:t> </a:t>
            </a:r>
            <a:r>
              <a:rPr lang="en-GB" sz="2200" b="1" i="1" dirty="0">
                <a:latin typeface="+mn-lt"/>
              </a:rPr>
              <a:t>definition and implementation of the mitigation hierarchy, including biodiversity offsets mechanisms</a:t>
            </a:r>
            <a:r>
              <a:rPr lang="en-GB" sz="2200" dirty="0">
                <a:latin typeface="+mn-lt"/>
              </a:rPr>
              <a:t>, in Guinea, Madagascar, Mozambique and Uganda in which private and public investments endorse the target of NNL of biodiversity while generating additional funds for conservation.</a:t>
            </a:r>
          </a:p>
        </p:txBody>
      </p:sp>
    </p:spTree>
    <p:extLst>
      <p:ext uri="{BB962C8B-B14F-4D97-AF65-F5344CB8AC3E}">
        <p14:creationId xmlns:p14="http://schemas.microsoft.com/office/powerpoint/2010/main" val="326907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3" name="Google Shape;1023;p68"/>
          <p:cNvSpPr txBox="1"/>
          <p:nvPr/>
        </p:nvSpPr>
        <p:spPr>
          <a:xfrm>
            <a:off x="892498" y="116633"/>
            <a:ext cx="9146852" cy="480131"/>
          </a:xfrm>
          <a:prstGeom prst="rect">
            <a:avLst/>
          </a:prstGeom>
          <a:noFill/>
          <a:ln>
            <a:noFill/>
          </a:ln>
        </p:spPr>
        <p:txBody>
          <a:bodyPr spcFirstLastPara="1" wrap="square" lIns="91425" tIns="45700" rIns="91425" bIns="45700" anchor="t" anchorCtr="0">
            <a:noAutofit/>
          </a:bodyPr>
          <a:lstStyle/>
          <a:p>
            <a:pPr algn="ctr">
              <a:lnSpc>
                <a:spcPct val="90000"/>
              </a:lnSpc>
              <a:buClr>
                <a:srgbClr val="FFFFFF"/>
              </a:buClr>
            </a:pPr>
            <a:r>
              <a:rPr lang="en-US" sz="2800" b="1" dirty="0">
                <a:solidFill>
                  <a:srgbClr val="FFFFFF"/>
                </a:solidFill>
                <a:latin typeface="Arial"/>
                <a:ea typeface="Arial"/>
                <a:cs typeface="Arial"/>
                <a:sym typeface="Arial"/>
              </a:rPr>
              <a:t>COMBO Project Components</a:t>
            </a:r>
            <a:endParaRPr b="1" dirty="0"/>
          </a:p>
        </p:txBody>
      </p:sp>
      <p:sp>
        <p:nvSpPr>
          <p:cNvPr id="1026" name="Google Shape;1026;p68"/>
          <p:cNvSpPr txBox="1">
            <a:spLocks noGrp="1"/>
          </p:cNvSpPr>
          <p:nvPr>
            <p:ph type="sldNum" idx="12"/>
          </p:nvPr>
        </p:nvSpPr>
        <p:spPr>
          <a:xfrm>
            <a:off x="7981950" y="6356352"/>
            <a:ext cx="2057400" cy="365125"/>
          </a:xfrm>
          <a:prstGeom prst="rect">
            <a:avLst/>
          </a:prstGeom>
          <a:noFill/>
          <a:ln>
            <a:noFill/>
          </a:ln>
        </p:spPr>
        <p:txBody>
          <a:bodyPr spcFirstLastPara="1" vert="horz" wrap="square" lIns="91425" tIns="45700" rIns="91425" bIns="45700" rtlCol="0" anchor="t" anchorCtr="0">
            <a:noAutofit/>
          </a:bodyPr>
          <a:lstStyle/>
          <a:p>
            <a:pPr algn="l"/>
            <a:fld id="{00000000-1234-1234-1234-123412341234}" type="slidenum">
              <a:rPr lang="en-US" sz="1800">
                <a:solidFill>
                  <a:srgbClr val="888888"/>
                </a:solidFill>
                <a:latin typeface="Calibri"/>
                <a:ea typeface="Calibri"/>
                <a:cs typeface="Calibri"/>
                <a:sym typeface="Calibri"/>
              </a:rPr>
              <a:pPr algn="l"/>
              <a:t>7</a:t>
            </a:fld>
            <a:endParaRPr sz="1800">
              <a:solidFill>
                <a:srgbClr val="888888"/>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F6BDB84A-60DA-421A-A565-FF9B8B15AD3F}"/>
              </a:ext>
            </a:extLst>
          </p:cNvPr>
          <p:cNvPicPr>
            <a:picLocks noChangeAspect="1"/>
          </p:cNvPicPr>
          <p:nvPr/>
        </p:nvPicPr>
        <p:blipFill>
          <a:blip r:embed="rId3"/>
          <a:stretch>
            <a:fillRect/>
          </a:stretch>
        </p:blipFill>
        <p:spPr>
          <a:xfrm>
            <a:off x="-861645" y="762106"/>
            <a:ext cx="14088794" cy="6897191"/>
          </a:xfrm>
          <a:prstGeom prst="rect">
            <a:avLst/>
          </a:prstGeom>
        </p:spPr>
      </p:pic>
      <p:sp>
        <p:nvSpPr>
          <p:cNvPr id="10" name="Text Placeholder 2">
            <a:extLst>
              <a:ext uri="{FF2B5EF4-FFF2-40B4-BE49-F238E27FC236}">
                <a16:creationId xmlns:a16="http://schemas.microsoft.com/office/drawing/2014/main" id="{CA478BB9-3252-41AD-8D18-6366BFD07889}"/>
              </a:ext>
            </a:extLst>
          </p:cNvPr>
          <p:cNvSpPr txBox="1">
            <a:spLocks/>
          </p:cNvSpPr>
          <p:nvPr/>
        </p:nvSpPr>
        <p:spPr>
          <a:xfrm>
            <a:off x="590026" y="940982"/>
            <a:ext cx="11185452" cy="3762296"/>
          </a:xfrm>
          <a:prstGeom prst="rect">
            <a:avLst/>
          </a:prstGeom>
          <a:solidFill>
            <a:schemeClr val="bg1"/>
          </a:solidFill>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spcBef>
                <a:spcPts val="600"/>
              </a:spcBef>
              <a:tabLst>
                <a:tab pos="3227388" algn="l"/>
              </a:tabLst>
            </a:pPr>
            <a:r>
              <a:rPr lang="en-GB" sz="2000" b="1" dirty="0">
                <a:solidFill>
                  <a:schemeClr val="tx1"/>
                </a:solidFill>
                <a:cs typeface="Arial" panose="020B0604020202020204" pitchFamily="34" charset="0"/>
              </a:rPr>
              <a:t>1. Legal &amp; Policy: 	</a:t>
            </a:r>
            <a:r>
              <a:rPr lang="en-GB" sz="2000" i="1" dirty="0">
                <a:solidFill>
                  <a:schemeClr val="tx1"/>
                </a:solidFill>
                <a:cs typeface="Arial" panose="020B0604020202020204" pitchFamily="34" charset="0"/>
              </a:rPr>
              <a:t>Improving policy </a:t>
            </a:r>
            <a:r>
              <a:rPr lang="en-GB" sz="2000" dirty="0">
                <a:solidFill>
                  <a:schemeClr val="tx1"/>
                </a:solidFill>
                <a:cs typeface="Arial" panose="020B0604020202020204" pitchFamily="34" charset="0"/>
              </a:rPr>
              <a:t>to reduce development project impacts on biodiversity</a:t>
            </a:r>
          </a:p>
          <a:p>
            <a:pPr algn="l">
              <a:lnSpc>
                <a:spcPct val="120000"/>
              </a:lnSpc>
              <a:spcBef>
                <a:spcPts val="600"/>
              </a:spcBef>
              <a:tabLst>
                <a:tab pos="3227388" algn="l"/>
              </a:tabLst>
            </a:pPr>
            <a:r>
              <a:rPr lang="en-GB" sz="2000" b="1" dirty="0">
                <a:solidFill>
                  <a:schemeClr val="tx1"/>
                </a:solidFill>
                <a:cs typeface="Arial" panose="020B0604020202020204" pitchFamily="34" charset="0"/>
              </a:rPr>
              <a:t>2.</a:t>
            </a:r>
            <a:r>
              <a:rPr lang="en-GB" sz="2000" dirty="0">
                <a:solidFill>
                  <a:schemeClr val="tx1"/>
                </a:solidFill>
                <a:cs typeface="Arial" panose="020B0604020202020204" pitchFamily="34" charset="0"/>
              </a:rPr>
              <a:t> </a:t>
            </a:r>
            <a:r>
              <a:rPr lang="en-GB" sz="2000" b="1" dirty="0">
                <a:solidFill>
                  <a:schemeClr val="tx1"/>
                </a:solidFill>
                <a:cs typeface="Arial" panose="020B0604020202020204" pitchFamily="34" charset="0"/>
              </a:rPr>
              <a:t>Planning &amp; Measurement:</a:t>
            </a:r>
            <a:r>
              <a:rPr lang="en-GB" sz="2000" dirty="0">
                <a:solidFill>
                  <a:schemeClr val="tx1"/>
                </a:solidFill>
                <a:cs typeface="Arial" panose="020B0604020202020204" pitchFamily="34" charset="0"/>
              </a:rPr>
              <a:t> 	</a:t>
            </a:r>
            <a:r>
              <a:rPr lang="en-GB" sz="2000" i="1" dirty="0">
                <a:solidFill>
                  <a:schemeClr val="tx1"/>
                </a:solidFill>
                <a:cs typeface="Arial" panose="020B0604020202020204" pitchFamily="34" charset="0"/>
              </a:rPr>
              <a:t>Developing tools to measure potential impacts on biodiversity</a:t>
            </a:r>
            <a:r>
              <a:rPr lang="en-GB" sz="2000" dirty="0">
                <a:solidFill>
                  <a:schemeClr val="tx1"/>
                </a:solidFill>
                <a:cs typeface="Arial" panose="020B0604020202020204" pitchFamily="34" charset="0"/>
              </a:rPr>
              <a:t>, identifying measures to reduce impacts and developing baseline and monitoring methodology</a:t>
            </a:r>
          </a:p>
          <a:p>
            <a:pPr algn="l">
              <a:lnSpc>
                <a:spcPct val="120000"/>
              </a:lnSpc>
              <a:spcBef>
                <a:spcPts val="600"/>
              </a:spcBef>
              <a:tabLst>
                <a:tab pos="3227388" algn="l"/>
              </a:tabLst>
            </a:pPr>
            <a:r>
              <a:rPr lang="en-GB" sz="2000" b="1" dirty="0">
                <a:solidFill>
                  <a:schemeClr val="tx1"/>
                </a:solidFill>
                <a:cs typeface="Arial" panose="020B0604020202020204" pitchFamily="34" charset="0"/>
              </a:rPr>
              <a:t>3. Implementation mechanisms: </a:t>
            </a:r>
            <a:r>
              <a:rPr lang="en-GB" sz="2000" i="1" dirty="0">
                <a:solidFill>
                  <a:schemeClr val="tx1"/>
                </a:solidFill>
                <a:cs typeface="Arial" panose="020B0604020202020204" pitchFamily="34" charset="0"/>
              </a:rPr>
              <a:t>Developing institutional, legal and financial mechanisms for offset implementation</a:t>
            </a:r>
            <a:r>
              <a:rPr lang="en-GB" sz="2000" dirty="0">
                <a:solidFill>
                  <a:schemeClr val="tx1"/>
                </a:solidFill>
                <a:cs typeface="Arial" panose="020B0604020202020204" pitchFamily="34" charset="0"/>
              </a:rPr>
              <a:t>, particularly those linked with conservation trust funds to secure the permanence of conservation outcomes</a:t>
            </a:r>
          </a:p>
          <a:p>
            <a:pPr algn="l">
              <a:lnSpc>
                <a:spcPct val="120000"/>
              </a:lnSpc>
              <a:spcBef>
                <a:spcPts val="600"/>
              </a:spcBef>
              <a:tabLst>
                <a:tab pos="3227388" algn="l"/>
              </a:tabLst>
            </a:pPr>
            <a:r>
              <a:rPr lang="en-GB" sz="2000" b="1" dirty="0">
                <a:solidFill>
                  <a:schemeClr val="tx1"/>
                </a:solidFill>
                <a:cs typeface="Arial" panose="020B0604020202020204" pitchFamily="34" charset="0"/>
              </a:rPr>
              <a:t>4. Private sector case studies: 	</a:t>
            </a:r>
            <a:r>
              <a:rPr lang="en-GB" sz="2000" i="1" dirty="0">
                <a:solidFill>
                  <a:schemeClr val="tx1"/>
                </a:solidFill>
                <a:cs typeface="Arial" panose="020B0604020202020204" pitchFamily="34" charset="0"/>
              </a:rPr>
              <a:t>Supporting the uptake of best practice</a:t>
            </a:r>
            <a:r>
              <a:rPr lang="en-GB" sz="2000" dirty="0">
                <a:solidFill>
                  <a:schemeClr val="tx1"/>
                </a:solidFill>
                <a:cs typeface="Arial" panose="020B0604020202020204" pitchFamily="34" charset="0"/>
              </a:rPr>
              <a:t> in the public and private sectors, monitoring these initiatives and developing lessons learnt.</a:t>
            </a:r>
          </a:p>
          <a:p>
            <a:pPr algn="l">
              <a:lnSpc>
                <a:spcPct val="120000"/>
              </a:lnSpc>
              <a:spcBef>
                <a:spcPts val="600"/>
              </a:spcBef>
              <a:tabLst>
                <a:tab pos="3227388" algn="l"/>
              </a:tabLst>
            </a:pPr>
            <a:r>
              <a:rPr lang="en-GB" sz="2000" b="1" dirty="0">
                <a:solidFill>
                  <a:schemeClr val="tx1"/>
                </a:solidFill>
                <a:cs typeface="Arial" panose="020B0604020202020204" pitchFamily="34" charset="0"/>
              </a:rPr>
              <a:t>5. Capacity-building: 	</a:t>
            </a:r>
            <a:r>
              <a:rPr lang="en-GB" sz="2000" i="1" dirty="0">
                <a:solidFill>
                  <a:schemeClr val="tx1"/>
                </a:solidFill>
                <a:cs typeface="Arial" panose="020B0604020202020204" pitchFamily="34" charset="0"/>
              </a:rPr>
              <a:t>Building national and regional capacity</a:t>
            </a:r>
            <a:r>
              <a:rPr lang="en-GB" sz="2000" dirty="0">
                <a:solidFill>
                  <a:schemeClr val="tx1"/>
                </a:solidFill>
                <a:cs typeface="Arial" panose="020B0604020202020204" pitchFamily="34" charset="0"/>
              </a:rPr>
              <a:t> by sharing lessons learnt</a:t>
            </a:r>
          </a:p>
        </p:txBody>
      </p:sp>
    </p:spTree>
    <p:extLst>
      <p:ext uri="{BB962C8B-B14F-4D97-AF65-F5344CB8AC3E}">
        <p14:creationId xmlns:p14="http://schemas.microsoft.com/office/powerpoint/2010/main" val="115008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CEA59B8-3951-41CC-8876-CAA9FD286DDB}"/>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r>
              <a:rPr lang="en-GB" sz="3200" b="1" dirty="0">
                <a:latin typeface="+mn-lt"/>
              </a:rPr>
              <a:t>Component 1</a:t>
            </a:r>
            <a:r>
              <a:rPr lang="en-GB" sz="3200" b="1" dirty="0"/>
              <a:t> –</a:t>
            </a:r>
            <a:r>
              <a:rPr lang="en-GB" sz="3200" b="1" dirty="0">
                <a:latin typeface="+mn-lt"/>
              </a:rPr>
              <a:t>  Policy</a:t>
            </a:r>
          </a:p>
        </p:txBody>
      </p:sp>
      <p:sp>
        <p:nvSpPr>
          <p:cNvPr id="47" name="Content Placeholder 5">
            <a:extLst>
              <a:ext uri="{FF2B5EF4-FFF2-40B4-BE49-F238E27FC236}">
                <a16:creationId xmlns:a16="http://schemas.microsoft.com/office/drawing/2014/main" id="{3256740A-0076-40BD-886F-BA26F0023483}"/>
              </a:ext>
            </a:extLst>
          </p:cNvPr>
          <p:cNvSpPr txBox="1">
            <a:spLocks/>
          </p:cNvSpPr>
          <p:nvPr/>
        </p:nvSpPr>
        <p:spPr>
          <a:xfrm>
            <a:off x="288754" y="908426"/>
            <a:ext cx="11903246" cy="2953015"/>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i="1" dirty="0"/>
              <a:t>Objective 1</a:t>
            </a:r>
            <a:r>
              <a:rPr lang="en-GB" sz="2000" dirty="0"/>
              <a:t>. Assist governments in the identification, analysis and introduction of appropriate policy to encourage investment in development projects that result in no net loss or a net gain of biodiversity. </a:t>
            </a:r>
          </a:p>
          <a:p>
            <a:pPr marL="0" indent="0">
              <a:buNone/>
            </a:pPr>
            <a:r>
              <a:rPr lang="en-GB" sz="2000" i="1" dirty="0"/>
              <a:t>Progress</a:t>
            </a:r>
          </a:p>
          <a:p>
            <a:r>
              <a:rPr lang="en-GB" sz="2000" dirty="0"/>
              <a:t>Policy and capacity gap analyses completed </a:t>
            </a:r>
          </a:p>
          <a:p>
            <a:r>
              <a:rPr lang="en-GB" sz="2000" dirty="0"/>
              <a:t>Policy options reviewed with governments and stakeholders</a:t>
            </a:r>
          </a:p>
          <a:p>
            <a:r>
              <a:rPr lang="en-GB" sz="2000" dirty="0"/>
              <a:t>Support to existing policy updates (Mozambique Conservation Law, Review of MECIE in Madagascar, Uganda Environmental Bill, Uganda offsets guidance, Guinea law)</a:t>
            </a:r>
          </a:p>
        </p:txBody>
      </p:sp>
      <p:grpSp>
        <p:nvGrpSpPr>
          <p:cNvPr id="34" name="Group 33">
            <a:extLst>
              <a:ext uri="{FF2B5EF4-FFF2-40B4-BE49-F238E27FC236}">
                <a16:creationId xmlns:a16="http://schemas.microsoft.com/office/drawing/2014/main" id="{04C33EAC-7445-4979-9513-DAE87A6BC599}"/>
              </a:ext>
            </a:extLst>
          </p:cNvPr>
          <p:cNvGrpSpPr/>
          <p:nvPr/>
        </p:nvGrpSpPr>
        <p:grpSpPr>
          <a:xfrm>
            <a:off x="741586" y="3203124"/>
            <a:ext cx="10778748" cy="3105364"/>
            <a:chOff x="731520" y="2969945"/>
            <a:chExt cx="10778748" cy="2724260"/>
          </a:xfrm>
        </p:grpSpPr>
        <p:sp>
          <p:nvSpPr>
            <p:cNvPr id="10" name="Flèche : droite 1">
              <a:extLst>
                <a:ext uri="{FF2B5EF4-FFF2-40B4-BE49-F238E27FC236}">
                  <a16:creationId xmlns:a16="http://schemas.microsoft.com/office/drawing/2014/main" id="{A2E4A78D-0F2A-44AD-8714-B5BFACE10D37}"/>
                </a:ext>
              </a:extLst>
            </p:cNvPr>
            <p:cNvSpPr/>
            <p:nvPr/>
          </p:nvSpPr>
          <p:spPr>
            <a:xfrm>
              <a:off x="802910" y="5009291"/>
              <a:ext cx="10707358" cy="684914"/>
            </a:xfrm>
            <a:prstGeom prst="rightArrow">
              <a:avLst/>
            </a:prstGeom>
            <a:gradFill flip="none" rotWithShape="1">
              <a:gsLst>
                <a:gs pos="100000">
                  <a:srgbClr val="FFFF00"/>
                </a:gs>
                <a:gs pos="3000">
                  <a:srgbClr val="00B050"/>
                </a:gs>
                <a:gs pos="100000">
                  <a:schemeClr val="accent1">
                    <a:lumMod val="45000"/>
                    <a:lumOff val="55000"/>
                  </a:schemeClr>
                </a:gs>
                <a:gs pos="100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3" name="Group 32">
              <a:extLst>
                <a:ext uri="{FF2B5EF4-FFF2-40B4-BE49-F238E27FC236}">
                  <a16:creationId xmlns:a16="http://schemas.microsoft.com/office/drawing/2014/main" id="{01371F58-D7D8-4892-96F7-FEB5D3CED693}"/>
                </a:ext>
              </a:extLst>
            </p:cNvPr>
            <p:cNvGrpSpPr/>
            <p:nvPr/>
          </p:nvGrpSpPr>
          <p:grpSpPr>
            <a:xfrm>
              <a:off x="731520" y="2969945"/>
              <a:ext cx="10326568" cy="626722"/>
              <a:chOff x="731520" y="2665140"/>
              <a:chExt cx="10326568" cy="626722"/>
            </a:xfrm>
          </p:grpSpPr>
          <p:sp>
            <p:nvSpPr>
              <p:cNvPr id="12" name="ZoneTexte 22">
                <a:extLst>
                  <a:ext uri="{FF2B5EF4-FFF2-40B4-BE49-F238E27FC236}">
                    <a16:creationId xmlns:a16="http://schemas.microsoft.com/office/drawing/2014/main" id="{BBF01B10-75BF-4D8E-8EB5-C5EBE35C1783}"/>
                  </a:ext>
                </a:extLst>
              </p:cNvPr>
              <p:cNvSpPr txBox="1"/>
              <p:nvPr/>
            </p:nvSpPr>
            <p:spPr>
              <a:xfrm>
                <a:off x="731520" y="2984085"/>
                <a:ext cx="1175841" cy="307777"/>
              </a:xfrm>
              <a:prstGeom prst="rect">
                <a:avLst/>
              </a:prstGeom>
              <a:solidFill>
                <a:srgbClr val="00B050"/>
              </a:solidFill>
            </p:spPr>
            <p:txBody>
              <a:bodyPr wrap="square" rtlCol="0">
                <a:spAutoFit/>
              </a:bodyPr>
              <a:lstStyle/>
              <a:p>
                <a:pPr algn="ctr"/>
                <a:r>
                  <a:rPr lang="fr-FR" sz="1400" dirty="0"/>
                  <a:t>August 2017</a:t>
                </a:r>
              </a:p>
            </p:txBody>
          </p:sp>
          <p:sp>
            <p:nvSpPr>
              <p:cNvPr id="13" name="ZoneTexte 38">
                <a:extLst>
                  <a:ext uri="{FF2B5EF4-FFF2-40B4-BE49-F238E27FC236}">
                    <a16:creationId xmlns:a16="http://schemas.microsoft.com/office/drawing/2014/main" id="{05EB009A-80AD-409A-844B-CF65C04D2E1B}"/>
                  </a:ext>
                </a:extLst>
              </p:cNvPr>
              <p:cNvSpPr txBox="1"/>
              <p:nvPr/>
            </p:nvSpPr>
            <p:spPr>
              <a:xfrm>
                <a:off x="2784855" y="2981263"/>
                <a:ext cx="3770326" cy="307777"/>
              </a:xfrm>
              <a:prstGeom prst="rect">
                <a:avLst/>
              </a:prstGeom>
              <a:solidFill>
                <a:srgbClr val="FFFF00"/>
              </a:solidFill>
            </p:spPr>
            <p:txBody>
              <a:bodyPr wrap="square" rtlCol="0">
                <a:spAutoFit/>
              </a:bodyPr>
              <a:lstStyle/>
              <a:p>
                <a:pPr algn="ctr"/>
                <a:r>
                  <a:rPr lang="fr-FR" sz="1400" dirty="0"/>
                  <a:t>2017</a:t>
                </a:r>
              </a:p>
            </p:txBody>
          </p:sp>
          <p:sp>
            <p:nvSpPr>
              <p:cNvPr id="14" name="ZoneTexte 39">
                <a:extLst>
                  <a:ext uri="{FF2B5EF4-FFF2-40B4-BE49-F238E27FC236}">
                    <a16:creationId xmlns:a16="http://schemas.microsoft.com/office/drawing/2014/main" id="{391B0112-B3E5-4785-8AE8-FBA547B84610}"/>
                  </a:ext>
                </a:extLst>
              </p:cNvPr>
              <p:cNvSpPr txBox="1"/>
              <p:nvPr/>
            </p:nvSpPr>
            <p:spPr>
              <a:xfrm>
                <a:off x="7432675" y="2983296"/>
                <a:ext cx="1000125" cy="307777"/>
              </a:xfrm>
              <a:prstGeom prst="rect">
                <a:avLst/>
              </a:prstGeom>
              <a:solidFill>
                <a:schemeClr val="accent2"/>
              </a:solidFill>
            </p:spPr>
            <p:txBody>
              <a:bodyPr wrap="square" rtlCol="0">
                <a:spAutoFit/>
              </a:bodyPr>
              <a:lstStyle/>
              <a:p>
                <a:pPr algn="ctr"/>
                <a:r>
                  <a:rPr lang="fr-FR" sz="1400" dirty="0"/>
                  <a:t>2018</a:t>
                </a:r>
              </a:p>
            </p:txBody>
          </p:sp>
          <p:sp>
            <p:nvSpPr>
              <p:cNvPr id="15" name="ZoneTexte 40">
                <a:extLst>
                  <a:ext uri="{FF2B5EF4-FFF2-40B4-BE49-F238E27FC236}">
                    <a16:creationId xmlns:a16="http://schemas.microsoft.com/office/drawing/2014/main" id="{A35DE984-2826-4829-BFB3-185593689764}"/>
                  </a:ext>
                </a:extLst>
              </p:cNvPr>
              <p:cNvSpPr txBox="1"/>
              <p:nvPr/>
            </p:nvSpPr>
            <p:spPr>
              <a:xfrm>
                <a:off x="10057963" y="2665140"/>
                <a:ext cx="1000125" cy="307777"/>
              </a:xfrm>
              <a:prstGeom prst="rect">
                <a:avLst/>
              </a:prstGeom>
              <a:solidFill>
                <a:schemeClr val="accent1">
                  <a:lumMod val="60000"/>
                  <a:lumOff val="40000"/>
                </a:schemeClr>
              </a:solidFill>
            </p:spPr>
            <p:txBody>
              <a:bodyPr wrap="square" rtlCol="0">
                <a:spAutoFit/>
              </a:bodyPr>
              <a:lstStyle/>
              <a:p>
                <a:pPr algn="ctr"/>
                <a:r>
                  <a:rPr lang="fr-FR" sz="1400" dirty="0"/>
                  <a:t>2019</a:t>
                </a:r>
              </a:p>
            </p:txBody>
          </p:sp>
        </p:grpSp>
      </p:grpSp>
      <p:grpSp>
        <p:nvGrpSpPr>
          <p:cNvPr id="32" name="Group 31">
            <a:extLst>
              <a:ext uri="{FF2B5EF4-FFF2-40B4-BE49-F238E27FC236}">
                <a16:creationId xmlns:a16="http://schemas.microsoft.com/office/drawing/2014/main" id="{E8D1D686-F3B1-4C12-8D7E-1F99AF92053D}"/>
              </a:ext>
            </a:extLst>
          </p:cNvPr>
          <p:cNvGrpSpPr/>
          <p:nvPr/>
        </p:nvGrpSpPr>
        <p:grpSpPr>
          <a:xfrm>
            <a:off x="812976" y="3815779"/>
            <a:ext cx="11001158" cy="1813455"/>
            <a:chOff x="802910" y="3305982"/>
            <a:chExt cx="11001158" cy="2266506"/>
          </a:xfrm>
        </p:grpSpPr>
        <p:sp>
          <p:nvSpPr>
            <p:cNvPr id="17" name="Freeform 19">
              <a:extLst>
                <a:ext uri="{FF2B5EF4-FFF2-40B4-BE49-F238E27FC236}">
                  <a16:creationId xmlns:a16="http://schemas.microsoft.com/office/drawing/2014/main" id="{2CD5781E-C230-41E4-8E81-901170284F4E}"/>
                </a:ext>
              </a:extLst>
            </p:cNvPr>
            <p:cNvSpPr/>
            <p:nvPr/>
          </p:nvSpPr>
          <p:spPr>
            <a:xfrm rot="1381623">
              <a:off x="8980275" y="4633072"/>
              <a:ext cx="510769" cy="257476"/>
            </a:xfrm>
            <a:custGeom>
              <a:avLst/>
              <a:gdLst>
                <a:gd name="connsiteX0" fmla="*/ 0 w 332013"/>
                <a:gd name="connsiteY0" fmla="*/ 49450 h 247252"/>
                <a:gd name="connsiteX1" fmla="*/ 208387 w 332013"/>
                <a:gd name="connsiteY1" fmla="*/ 49450 h 247252"/>
                <a:gd name="connsiteX2" fmla="*/ 208387 w 332013"/>
                <a:gd name="connsiteY2" fmla="*/ 0 h 247252"/>
                <a:gd name="connsiteX3" fmla="*/ 332013 w 332013"/>
                <a:gd name="connsiteY3" fmla="*/ 123626 h 247252"/>
                <a:gd name="connsiteX4" fmla="*/ 208387 w 332013"/>
                <a:gd name="connsiteY4" fmla="*/ 247252 h 247252"/>
                <a:gd name="connsiteX5" fmla="*/ 208387 w 332013"/>
                <a:gd name="connsiteY5" fmla="*/ 197802 h 247252"/>
                <a:gd name="connsiteX6" fmla="*/ 0 w 332013"/>
                <a:gd name="connsiteY6" fmla="*/ 197802 h 247252"/>
                <a:gd name="connsiteX7" fmla="*/ 0 w 332013"/>
                <a:gd name="connsiteY7" fmla="*/ 4945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013" h="247252">
                  <a:moveTo>
                    <a:pt x="0" y="49450"/>
                  </a:moveTo>
                  <a:lnTo>
                    <a:pt x="208387" y="49450"/>
                  </a:lnTo>
                  <a:lnTo>
                    <a:pt x="208387" y="0"/>
                  </a:lnTo>
                  <a:lnTo>
                    <a:pt x="332013" y="123626"/>
                  </a:lnTo>
                  <a:lnTo>
                    <a:pt x="208387" y="247252"/>
                  </a:lnTo>
                  <a:lnTo>
                    <a:pt x="208387" y="197802"/>
                  </a:lnTo>
                  <a:lnTo>
                    <a:pt x="0" y="197802"/>
                  </a:lnTo>
                  <a:lnTo>
                    <a:pt x="0" y="494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9450" rIns="74176" bIns="49450" numCol="1" spcCol="1270" anchor="ctr" anchorCtr="0">
              <a:noAutofit/>
            </a:bodyPr>
            <a:lstStyle/>
            <a:p>
              <a:pPr algn="ctr" defTabSz="444500">
                <a:lnSpc>
                  <a:spcPct val="90000"/>
                </a:lnSpc>
                <a:spcBef>
                  <a:spcPct val="0"/>
                </a:spcBef>
                <a:spcAft>
                  <a:spcPct val="35000"/>
                </a:spcAft>
              </a:pPr>
              <a:endParaRPr lang="fr-FR" sz="1000" dirty="0"/>
            </a:p>
          </p:txBody>
        </p:sp>
        <p:grpSp>
          <p:nvGrpSpPr>
            <p:cNvPr id="3" name="Group 2">
              <a:extLst>
                <a:ext uri="{FF2B5EF4-FFF2-40B4-BE49-F238E27FC236}">
                  <a16:creationId xmlns:a16="http://schemas.microsoft.com/office/drawing/2014/main" id="{4C2B2F2D-2B9B-4968-B9DE-489DE4AFF250}"/>
                </a:ext>
              </a:extLst>
            </p:cNvPr>
            <p:cNvGrpSpPr/>
            <p:nvPr/>
          </p:nvGrpSpPr>
          <p:grpSpPr>
            <a:xfrm>
              <a:off x="802910" y="3305982"/>
              <a:ext cx="11001158" cy="2266506"/>
              <a:chOff x="802910" y="3042742"/>
              <a:chExt cx="11001158" cy="2266506"/>
            </a:xfrm>
          </p:grpSpPr>
          <p:grpSp>
            <p:nvGrpSpPr>
              <p:cNvPr id="9" name="Group 14">
                <a:extLst>
                  <a:ext uri="{FF2B5EF4-FFF2-40B4-BE49-F238E27FC236}">
                    <a16:creationId xmlns:a16="http://schemas.microsoft.com/office/drawing/2014/main" id="{14A62C45-8910-4223-A0A5-71387967861E}"/>
                  </a:ext>
                </a:extLst>
              </p:cNvPr>
              <p:cNvGrpSpPr/>
              <p:nvPr/>
            </p:nvGrpSpPr>
            <p:grpSpPr>
              <a:xfrm>
                <a:off x="802910" y="3301940"/>
                <a:ext cx="11001158" cy="2007308"/>
                <a:chOff x="299202" y="332402"/>
                <a:chExt cx="9102391" cy="1592021"/>
              </a:xfrm>
            </p:grpSpPr>
            <p:sp>
              <p:nvSpPr>
                <p:cNvPr id="19" name="Freeform 15">
                  <a:extLst>
                    <a:ext uri="{FF2B5EF4-FFF2-40B4-BE49-F238E27FC236}">
                      <a16:creationId xmlns:a16="http://schemas.microsoft.com/office/drawing/2014/main" id="{05FF5A25-9C89-40E2-ABED-2EB83F094096}"/>
                    </a:ext>
                  </a:extLst>
                </p:cNvPr>
                <p:cNvSpPr/>
                <p:nvPr/>
              </p:nvSpPr>
              <p:spPr>
                <a:xfrm>
                  <a:off x="299202" y="358380"/>
                  <a:ext cx="994069" cy="1541579"/>
                </a:xfrm>
                <a:custGeom>
                  <a:avLst/>
                  <a:gdLst>
                    <a:gd name="connsiteX0" fmla="*/ 0 w 994069"/>
                    <a:gd name="connsiteY0" fmla="*/ 59644 h 596441"/>
                    <a:gd name="connsiteX1" fmla="*/ 59644 w 994069"/>
                    <a:gd name="connsiteY1" fmla="*/ 0 h 596441"/>
                    <a:gd name="connsiteX2" fmla="*/ 934425 w 994069"/>
                    <a:gd name="connsiteY2" fmla="*/ 0 h 596441"/>
                    <a:gd name="connsiteX3" fmla="*/ 994069 w 994069"/>
                    <a:gd name="connsiteY3" fmla="*/ 59644 h 596441"/>
                    <a:gd name="connsiteX4" fmla="*/ 994069 w 994069"/>
                    <a:gd name="connsiteY4" fmla="*/ 536797 h 596441"/>
                    <a:gd name="connsiteX5" fmla="*/ 934425 w 994069"/>
                    <a:gd name="connsiteY5" fmla="*/ 596441 h 596441"/>
                    <a:gd name="connsiteX6" fmla="*/ 59644 w 994069"/>
                    <a:gd name="connsiteY6" fmla="*/ 596441 h 596441"/>
                    <a:gd name="connsiteX7" fmla="*/ 0 w 994069"/>
                    <a:gd name="connsiteY7" fmla="*/ 536797 h 596441"/>
                    <a:gd name="connsiteX8" fmla="*/ 0 w 994069"/>
                    <a:gd name="connsiteY8" fmla="*/ 59644 h 59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069" h="596441">
                      <a:moveTo>
                        <a:pt x="0" y="59644"/>
                      </a:moveTo>
                      <a:cubicBezTo>
                        <a:pt x="0" y="26704"/>
                        <a:pt x="26704" y="0"/>
                        <a:pt x="59644" y="0"/>
                      </a:cubicBezTo>
                      <a:lnTo>
                        <a:pt x="934425" y="0"/>
                      </a:lnTo>
                      <a:cubicBezTo>
                        <a:pt x="967365" y="0"/>
                        <a:pt x="994069" y="26704"/>
                        <a:pt x="994069" y="59644"/>
                      </a:cubicBezTo>
                      <a:lnTo>
                        <a:pt x="994069" y="536797"/>
                      </a:lnTo>
                      <a:cubicBezTo>
                        <a:pt x="994069" y="569737"/>
                        <a:pt x="967365" y="596441"/>
                        <a:pt x="934425" y="596441"/>
                      </a:cubicBezTo>
                      <a:lnTo>
                        <a:pt x="59644" y="596441"/>
                      </a:lnTo>
                      <a:cubicBezTo>
                        <a:pt x="26704" y="596441"/>
                        <a:pt x="0" y="569737"/>
                        <a:pt x="0" y="536797"/>
                      </a:cubicBezTo>
                      <a:lnTo>
                        <a:pt x="0" y="596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71120" rIns="71120" bIns="236914" numCol="1" spcCol="1270" anchor="t" anchorCtr="0">
                  <a:noAutofit/>
                </a:bodyPr>
                <a:lstStyle/>
                <a:p>
                  <a:pPr defTabSz="444500">
                    <a:lnSpc>
                      <a:spcPct val="90000"/>
                    </a:lnSpc>
                    <a:spcBef>
                      <a:spcPct val="0"/>
                    </a:spcBef>
                    <a:spcAft>
                      <a:spcPct val="35000"/>
                    </a:spcAft>
                  </a:pPr>
                  <a:r>
                    <a:rPr lang="fr-FR" sz="1400" dirty="0"/>
                    <a:t>Policy &amp; </a:t>
                  </a:r>
                  <a:r>
                    <a:rPr lang="fr-FR" sz="1400" dirty="0" err="1"/>
                    <a:t>capacity</a:t>
                  </a:r>
                  <a:r>
                    <a:rPr lang="fr-FR" sz="1400" dirty="0"/>
                    <a:t> gap analyses</a:t>
                  </a:r>
                </a:p>
                <a:p>
                  <a:pPr defTabSz="444500">
                    <a:lnSpc>
                      <a:spcPct val="90000"/>
                    </a:lnSpc>
                    <a:spcBef>
                      <a:spcPct val="0"/>
                    </a:spcBef>
                    <a:spcAft>
                      <a:spcPct val="35000"/>
                    </a:spcAft>
                  </a:pPr>
                  <a:r>
                    <a:rPr lang="fr-FR" sz="1400" dirty="0">
                      <a:solidFill>
                        <a:schemeClr val="accent4"/>
                      </a:solidFill>
                    </a:rPr>
                    <a:t>Analyses des lacunes juridique et de capacité</a:t>
                  </a:r>
                </a:p>
              </p:txBody>
            </p:sp>
            <p:sp>
              <p:nvSpPr>
                <p:cNvPr id="20" name="Freeform 16">
                  <a:extLst>
                    <a:ext uri="{FF2B5EF4-FFF2-40B4-BE49-F238E27FC236}">
                      <a16:creationId xmlns:a16="http://schemas.microsoft.com/office/drawing/2014/main" id="{EBC4DEFB-B849-45FD-8140-FF01894D9889}"/>
                    </a:ext>
                  </a:extLst>
                </p:cNvPr>
                <p:cNvSpPr/>
                <p:nvPr/>
              </p:nvSpPr>
              <p:spPr>
                <a:xfrm>
                  <a:off x="1355377" y="801568"/>
                  <a:ext cx="504285" cy="247252"/>
                </a:xfrm>
                <a:custGeom>
                  <a:avLst/>
                  <a:gdLst>
                    <a:gd name="connsiteX0" fmla="*/ 0 w 504285"/>
                    <a:gd name="connsiteY0" fmla="*/ 49450 h 247252"/>
                    <a:gd name="connsiteX1" fmla="*/ 380659 w 504285"/>
                    <a:gd name="connsiteY1" fmla="*/ 49450 h 247252"/>
                    <a:gd name="connsiteX2" fmla="*/ 380659 w 504285"/>
                    <a:gd name="connsiteY2" fmla="*/ 0 h 247252"/>
                    <a:gd name="connsiteX3" fmla="*/ 504285 w 504285"/>
                    <a:gd name="connsiteY3" fmla="*/ 123626 h 247252"/>
                    <a:gd name="connsiteX4" fmla="*/ 380659 w 504285"/>
                    <a:gd name="connsiteY4" fmla="*/ 247252 h 247252"/>
                    <a:gd name="connsiteX5" fmla="*/ 380659 w 504285"/>
                    <a:gd name="connsiteY5" fmla="*/ 197802 h 247252"/>
                    <a:gd name="connsiteX6" fmla="*/ 0 w 504285"/>
                    <a:gd name="connsiteY6" fmla="*/ 197802 h 247252"/>
                    <a:gd name="connsiteX7" fmla="*/ 0 w 504285"/>
                    <a:gd name="connsiteY7" fmla="*/ 4945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285" h="247252">
                      <a:moveTo>
                        <a:pt x="0" y="49450"/>
                      </a:moveTo>
                      <a:lnTo>
                        <a:pt x="380659" y="49450"/>
                      </a:lnTo>
                      <a:lnTo>
                        <a:pt x="380659" y="0"/>
                      </a:lnTo>
                      <a:lnTo>
                        <a:pt x="504285" y="123626"/>
                      </a:lnTo>
                      <a:lnTo>
                        <a:pt x="380659" y="247252"/>
                      </a:lnTo>
                      <a:lnTo>
                        <a:pt x="380659" y="197802"/>
                      </a:lnTo>
                      <a:lnTo>
                        <a:pt x="0" y="197802"/>
                      </a:lnTo>
                      <a:lnTo>
                        <a:pt x="0" y="494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9450" rIns="74176" bIns="49450" numCol="1" spcCol="1270" anchor="ctr" anchorCtr="0">
                  <a:noAutofit/>
                </a:bodyPr>
                <a:lstStyle/>
                <a:p>
                  <a:pPr algn="ctr" defTabSz="444500">
                    <a:lnSpc>
                      <a:spcPct val="90000"/>
                    </a:lnSpc>
                    <a:spcBef>
                      <a:spcPct val="0"/>
                    </a:spcBef>
                    <a:spcAft>
                      <a:spcPct val="35000"/>
                    </a:spcAft>
                  </a:pPr>
                  <a:endParaRPr lang="fr-FR" sz="1000" dirty="0"/>
                </a:p>
              </p:txBody>
            </p:sp>
            <p:sp>
              <p:nvSpPr>
                <p:cNvPr id="21" name="Freeform 17">
                  <a:extLst>
                    <a:ext uri="{FF2B5EF4-FFF2-40B4-BE49-F238E27FC236}">
                      <a16:creationId xmlns:a16="http://schemas.microsoft.com/office/drawing/2014/main" id="{223A4D78-6908-4F96-8C7B-9E3E012AB145}"/>
                    </a:ext>
                  </a:extLst>
                </p:cNvPr>
                <p:cNvSpPr/>
                <p:nvPr/>
              </p:nvSpPr>
              <p:spPr>
                <a:xfrm>
                  <a:off x="1939069" y="332402"/>
                  <a:ext cx="994069" cy="897820"/>
                </a:xfrm>
                <a:custGeom>
                  <a:avLst/>
                  <a:gdLst>
                    <a:gd name="connsiteX0" fmla="*/ 0 w 994069"/>
                    <a:gd name="connsiteY0" fmla="*/ 59644 h 596441"/>
                    <a:gd name="connsiteX1" fmla="*/ 59644 w 994069"/>
                    <a:gd name="connsiteY1" fmla="*/ 0 h 596441"/>
                    <a:gd name="connsiteX2" fmla="*/ 934425 w 994069"/>
                    <a:gd name="connsiteY2" fmla="*/ 0 h 596441"/>
                    <a:gd name="connsiteX3" fmla="*/ 994069 w 994069"/>
                    <a:gd name="connsiteY3" fmla="*/ 59644 h 596441"/>
                    <a:gd name="connsiteX4" fmla="*/ 994069 w 994069"/>
                    <a:gd name="connsiteY4" fmla="*/ 536797 h 596441"/>
                    <a:gd name="connsiteX5" fmla="*/ 934425 w 994069"/>
                    <a:gd name="connsiteY5" fmla="*/ 596441 h 596441"/>
                    <a:gd name="connsiteX6" fmla="*/ 59644 w 994069"/>
                    <a:gd name="connsiteY6" fmla="*/ 596441 h 596441"/>
                    <a:gd name="connsiteX7" fmla="*/ 0 w 994069"/>
                    <a:gd name="connsiteY7" fmla="*/ 536797 h 596441"/>
                    <a:gd name="connsiteX8" fmla="*/ 0 w 994069"/>
                    <a:gd name="connsiteY8" fmla="*/ 59644 h 59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069" h="596441">
                      <a:moveTo>
                        <a:pt x="0" y="59644"/>
                      </a:moveTo>
                      <a:cubicBezTo>
                        <a:pt x="0" y="26704"/>
                        <a:pt x="26704" y="0"/>
                        <a:pt x="59644" y="0"/>
                      </a:cubicBezTo>
                      <a:lnTo>
                        <a:pt x="934425" y="0"/>
                      </a:lnTo>
                      <a:cubicBezTo>
                        <a:pt x="967365" y="0"/>
                        <a:pt x="994069" y="26704"/>
                        <a:pt x="994069" y="59644"/>
                      </a:cubicBezTo>
                      <a:lnTo>
                        <a:pt x="994069" y="536797"/>
                      </a:lnTo>
                      <a:cubicBezTo>
                        <a:pt x="994069" y="569737"/>
                        <a:pt x="967365" y="596441"/>
                        <a:pt x="934425" y="596441"/>
                      </a:cubicBezTo>
                      <a:lnTo>
                        <a:pt x="59644" y="596441"/>
                      </a:lnTo>
                      <a:cubicBezTo>
                        <a:pt x="26704" y="596441"/>
                        <a:pt x="0" y="569737"/>
                        <a:pt x="0" y="536797"/>
                      </a:cubicBezTo>
                      <a:lnTo>
                        <a:pt x="0" y="596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71120" rIns="71120" bIns="236914" numCol="1" spcCol="1270" anchor="t" anchorCtr="0">
                  <a:noAutofit/>
                </a:bodyPr>
                <a:lstStyle/>
                <a:p>
                  <a:pPr defTabSz="444500">
                    <a:lnSpc>
                      <a:spcPct val="90000"/>
                    </a:lnSpc>
                    <a:spcBef>
                      <a:spcPct val="0"/>
                    </a:spcBef>
                    <a:spcAft>
                      <a:spcPct val="35000"/>
                    </a:spcAft>
                  </a:pPr>
                  <a:r>
                    <a:rPr lang="fr-FR" sz="1400" dirty="0" err="1"/>
                    <a:t>Synthesis</a:t>
                  </a:r>
                  <a:r>
                    <a:rPr lang="fr-FR" sz="1400" dirty="0"/>
                    <a:t> of gap </a:t>
                  </a:r>
                  <a:r>
                    <a:rPr lang="fr-FR" sz="1400" dirty="0" err="1"/>
                    <a:t>analysis</a:t>
                  </a:r>
                  <a:endParaRPr lang="fr-FR" sz="1400" dirty="0"/>
                </a:p>
                <a:p>
                  <a:pPr defTabSz="444500">
                    <a:lnSpc>
                      <a:spcPct val="90000"/>
                    </a:lnSpc>
                    <a:spcBef>
                      <a:spcPct val="0"/>
                    </a:spcBef>
                    <a:spcAft>
                      <a:spcPct val="35000"/>
                    </a:spcAft>
                  </a:pPr>
                  <a:r>
                    <a:rPr lang="fr-FR" sz="1400" dirty="0">
                      <a:solidFill>
                        <a:schemeClr val="accent4"/>
                      </a:solidFill>
                    </a:rPr>
                    <a:t>Synthèse de l’analyse des </a:t>
                  </a:r>
                  <a:r>
                    <a:rPr lang="fr-FR" sz="1400" dirty="0"/>
                    <a:t>lacunes</a:t>
                  </a:r>
                </a:p>
              </p:txBody>
            </p:sp>
            <p:sp>
              <p:nvSpPr>
                <p:cNvPr id="22" name="Freeform 18">
                  <a:extLst>
                    <a:ext uri="{FF2B5EF4-FFF2-40B4-BE49-F238E27FC236}">
                      <a16:creationId xmlns:a16="http://schemas.microsoft.com/office/drawing/2014/main" id="{A3F29739-DF8F-4C03-B74A-A207E723D136}"/>
                    </a:ext>
                  </a:extLst>
                </p:cNvPr>
                <p:cNvSpPr/>
                <p:nvPr/>
              </p:nvSpPr>
              <p:spPr>
                <a:xfrm>
                  <a:off x="3011313" y="801568"/>
                  <a:ext cx="586962" cy="247252"/>
                </a:xfrm>
                <a:custGeom>
                  <a:avLst/>
                  <a:gdLst>
                    <a:gd name="connsiteX0" fmla="*/ 0 w 586962"/>
                    <a:gd name="connsiteY0" fmla="*/ 49450 h 247252"/>
                    <a:gd name="connsiteX1" fmla="*/ 463336 w 586962"/>
                    <a:gd name="connsiteY1" fmla="*/ 49450 h 247252"/>
                    <a:gd name="connsiteX2" fmla="*/ 463336 w 586962"/>
                    <a:gd name="connsiteY2" fmla="*/ 0 h 247252"/>
                    <a:gd name="connsiteX3" fmla="*/ 586962 w 586962"/>
                    <a:gd name="connsiteY3" fmla="*/ 123626 h 247252"/>
                    <a:gd name="connsiteX4" fmla="*/ 463336 w 586962"/>
                    <a:gd name="connsiteY4" fmla="*/ 247252 h 247252"/>
                    <a:gd name="connsiteX5" fmla="*/ 463336 w 586962"/>
                    <a:gd name="connsiteY5" fmla="*/ 197802 h 247252"/>
                    <a:gd name="connsiteX6" fmla="*/ 0 w 586962"/>
                    <a:gd name="connsiteY6" fmla="*/ 197802 h 247252"/>
                    <a:gd name="connsiteX7" fmla="*/ 0 w 586962"/>
                    <a:gd name="connsiteY7" fmla="*/ 4945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962" h="247252">
                      <a:moveTo>
                        <a:pt x="0" y="49450"/>
                      </a:moveTo>
                      <a:lnTo>
                        <a:pt x="463336" y="49450"/>
                      </a:lnTo>
                      <a:lnTo>
                        <a:pt x="463336" y="0"/>
                      </a:lnTo>
                      <a:lnTo>
                        <a:pt x="586962" y="123626"/>
                      </a:lnTo>
                      <a:lnTo>
                        <a:pt x="463336" y="247252"/>
                      </a:lnTo>
                      <a:lnTo>
                        <a:pt x="463336" y="197802"/>
                      </a:lnTo>
                      <a:lnTo>
                        <a:pt x="0" y="197802"/>
                      </a:lnTo>
                      <a:lnTo>
                        <a:pt x="0" y="494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9450" rIns="74176" bIns="49450" numCol="1" spcCol="1270" anchor="ctr" anchorCtr="0">
                  <a:noAutofit/>
                </a:bodyPr>
                <a:lstStyle/>
                <a:p>
                  <a:pPr algn="ctr" defTabSz="444500">
                    <a:lnSpc>
                      <a:spcPct val="90000"/>
                    </a:lnSpc>
                    <a:spcBef>
                      <a:spcPct val="0"/>
                    </a:spcBef>
                    <a:spcAft>
                      <a:spcPct val="35000"/>
                    </a:spcAft>
                  </a:pPr>
                  <a:endParaRPr lang="fr-FR" sz="1000" dirty="0"/>
                </a:p>
              </p:txBody>
            </p:sp>
            <p:sp>
              <p:nvSpPr>
                <p:cNvPr id="23" name="Freeform 19">
                  <a:extLst>
                    <a:ext uri="{FF2B5EF4-FFF2-40B4-BE49-F238E27FC236}">
                      <a16:creationId xmlns:a16="http://schemas.microsoft.com/office/drawing/2014/main" id="{5F687F83-730F-43A6-8D9C-B0AD531D95C7}"/>
                    </a:ext>
                  </a:extLst>
                </p:cNvPr>
                <p:cNvSpPr/>
                <p:nvPr/>
              </p:nvSpPr>
              <p:spPr>
                <a:xfrm>
                  <a:off x="3661460" y="400293"/>
                  <a:ext cx="1397188" cy="1237255"/>
                </a:xfrm>
                <a:custGeom>
                  <a:avLst/>
                  <a:gdLst>
                    <a:gd name="connsiteX0" fmla="*/ 0 w 994069"/>
                    <a:gd name="connsiteY0" fmla="*/ 59644 h 596441"/>
                    <a:gd name="connsiteX1" fmla="*/ 59644 w 994069"/>
                    <a:gd name="connsiteY1" fmla="*/ 0 h 596441"/>
                    <a:gd name="connsiteX2" fmla="*/ 934425 w 994069"/>
                    <a:gd name="connsiteY2" fmla="*/ 0 h 596441"/>
                    <a:gd name="connsiteX3" fmla="*/ 994069 w 994069"/>
                    <a:gd name="connsiteY3" fmla="*/ 59644 h 596441"/>
                    <a:gd name="connsiteX4" fmla="*/ 994069 w 994069"/>
                    <a:gd name="connsiteY4" fmla="*/ 536797 h 596441"/>
                    <a:gd name="connsiteX5" fmla="*/ 934425 w 994069"/>
                    <a:gd name="connsiteY5" fmla="*/ 596441 h 596441"/>
                    <a:gd name="connsiteX6" fmla="*/ 59644 w 994069"/>
                    <a:gd name="connsiteY6" fmla="*/ 596441 h 596441"/>
                    <a:gd name="connsiteX7" fmla="*/ 0 w 994069"/>
                    <a:gd name="connsiteY7" fmla="*/ 536797 h 596441"/>
                    <a:gd name="connsiteX8" fmla="*/ 0 w 994069"/>
                    <a:gd name="connsiteY8" fmla="*/ 59644 h 59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069" h="596441">
                      <a:moveTo>
                        <a:pt x="0" y="59644"/>
                      </a:moveTo>
                      <a:cubicBezTo>
                        <a:pt x="0" y="26704"/>
                        <a:pt x="26704" y="0"/>
                        <a:pt x="59644" y="0"/>
                      </a:cubicBezTo>
                      <a:lnTo>
                        <a:pt x="934425" y="0"/>
                      </a:lnTo>
                      <a:cubicBezTo>
                        <a:pt x="967365" y="0"/>
                        <a:pt x="994069" y="26704"/>
                        <a:pt x="994069" y="59644"/>
                      </a:cubicBezTo>
                      <a:lnTo>
                        <a:pt x="994069" y="536797"/>
                      </a:lnTo>
                      <a:cubicBezTo>
                        <a:pt x="994069" y="569737"/>
                        <a:pt x="967365" y="596441"/>
                        <a:pt x="934425" y="596441"/>
                      </a:cubicBezTo>
                      <a:lnTo>
                        <a:pt x="59644" y="596441"/>
                      </a:lnTo>
                      <a:cubicBezTo>
                        <a:pt x="26704" y="596441"/>
                        <a:pt x="0" y="569737"/>
                        <a:pt x="0" y="536797"/>
                      </a:cubicBezTo>
                      <a:lnTo>
                        <a:pt x="0" y="596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71120" rIns="71120" bIns="236914" numCol="1" spcCol="1270" anchor="t" anchorCtr="0">
                  <a:noAutofit/>
                </a:bodyPr>
                <a:lstStyle/>
                <a:p>
                  <a:pPr defTabSz="444500">
                    <a:lnSpc>
                      <a:spcPct val="90000"/>
                    </a:lnSpc>
                    <a:spcBef>
                      <a:spcPct val="0"/>
                    </a:spcBef>
                    <a:spcAft>
                      <a:spcPct val="35000"/>
                    </a:spcAft>
                  </a:pPr>
                  <a:r>
                    <a:rPr lang="fr-FR" sz="1400" dirty="0"/>
                    <a:t>Identification of </a:t>
                  </a:r>
                  <a:r>
                    <a:rPr lang="fr-FR" sz="1400" dirty="0" err="1"/>
                    <a:t>policy</a:t>
                  </a:r>
                  <a:r>
                    <a:rPr lang="fr-FR" sz="1400" dirty="0"/>
                    <a:t> options</a:t>
                  </a:r>
                </a:p>
                <a:p>
                  <a:pPr defTabSz="444500">
                    <a:lnSpc>
                      <a:spcPct val="90000"/>
                    </a:lnSpc>
                    <a:spcBef>
                      <a:spcPct val="0"/>
                    </a:spcBef>
                    <a:spcAft>
                      <a:spcPct val="35000"/>
                    </a:spcAft>
                  </a:pPr>
                  <a:r>
                    <a:rPr lang="fr-FR" sz="1400" dirty="0">
                      <a:solidFill>
                        <a:schemeClr val="accent4"/>
                      </a:solidFill>
                    </a:rPr>
                    <a:t>Identification d’une série d’options légales</a:t>
                  </a:r>
                </a:p>
              </p:txBody>
            </p:sp>
            <p:sp>
              <p:nvSpPr>
                <p:cNvPr id="25" name="Freeform 20">
                  <a:extLst>
                    <a:ext uri="{FF2B5EF4-FFF2-40B4-BE49-F238E27FC236}">
                      <a16:creationId xmlns:a16="http://schemas.microsoft.com/office/drawing/2014/main" id="{BA6BFAE0-E38B-42C1-A4CF-7AF430991550}"/>
                    </a:ext>
                  </a:extLst>
                </p:cNvPr>
                <p:cNvSpPr/>
                <p:nvPr/>
              </p:nvSpPr>
              <p:spPr>
                <a:xfrm rot="4242">
                  <a:off x="5137564" y="801568"/>
                  <a:ext cx="515150" cy="247252"/>
                </a:xfrm>
                <a:custGeom>
                  <a:avLst/>
                  <a:gdLst>
                    <a:gd name="connsiteX0" fmla="*/ 0 w 515150"/>
                    <a:gd name="connsiteY0" fmla="*/ 49450 h 247252"/>
                    <a:gd name="connsiteX1" fmla="*/ 391524 w 515150"/>
                    <a:gd name="connsiteY1" fmla="*/ 49450 h 247252"/>
                    <a:gd name="connsiteX2" fmla="*/ 391524 w 515150"/>
                    <a:gd name="connsiteY2" fmla="*/ 0 h 247252"/>
                    <a:gd name="connsiteX3" fmla="*/ 515150 w 515150"/>
                    <a:gd name="connsiteY3" fmla="*/ 123626 h 247252"/>
                    <a:gd name="connsiteX4" fmla="*/ 391524 w 515150"/>
                    <a:gd name="connsiteY4" fmla="*/ 247252 h 247252"/>
                    <a:gd name="connsiteX5" fmla="*/ 391524 w 515150"/>
                    <a:gd name="connsiteY5" fmla="*/ 197802 h 247252"/>
                    <a:gd name="connsiteX6" fmla="*/ 0 w 515150"/>
                    <a:gd name="connsiteY6" fmla="*/ 197802 h 247252"/>
                    <a:gd name="connsiteX7" fmla="*/ 0 w 515150"/>
                    <a:gd name="connsiteY7" fmla="*/ 4945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150" h="247252">
                      <a:moveTo>
                        <a:pt x="0" y="49450"/>
                      </a:moveTo>
                      <a:lnTo>
                        <a:pt x="391524" y="49450"/>
                      </a:lnTo>
                      <a:lnTo>
                        <a:pt x="391524" y="0"/>
                      </a:lnTo>
                      <a:lnTo>
                        <a:pt x="515150" y="123626"/>
                      </a:lnTo>
                      <a:lnTo>
                        <a:pt x="391524" y="247252"/>
                      </a:lnTo>
                      <a:lnTo>
                        <a:pt x="391524" y="197802"/>
                      </a:lnTo>
                      <a:lnTo>
                        <a:pt x="0" y="197802"/>
                      </a:lnTo>
                      <a:lnTo>
                        <a:pt x="0" y="494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49449" rIns="74176" bIns="49450" numCol="1" spcCol="1270" anchor="ctr" anchorCtr="0">
                  <a:noAutofit/>
                </a:bodyPr>
                <a:lstStyle/>
                <a:p>
                  <a:pPr algn="ctr" defTabSz="444500">
                    <a:lnSpc>
                      <a:spcPct val="90000"/>
                    </a:lnSpc>
                    <a:spcBef>
                      <a:spcPct val="0"/>
                    </a:spcBef>
                    <a:spcAft>
                      <a:spcPct val="35000"/>
                    </a:spcAft>
                  </a:pPr>
                  <a:endParaRPr lang="fr-FR" sz="1000" dirty="0"/>
                </a:p>
              </p:txBody>
            </p:sp>
            <p:sp>
              <p:nvSpPr>
                <p:cNvPr id="26" name="Freeform 21">
                  <a:extLst>
                    <a:ext uri="{FF2B5EF4-FFF2-40B4-BE49-F238E27FC236}">
                      <a16:creationId xmlns:a16="http://schemas.microsoft.com/office/drawing/2014/main" id="{47F98DEA-B65C-4BE7-B525-F4054E613533}"/>
                    </a:ext>
                  </a:extLst>
                </p:cNvPr>
                <p:cNvSpPr/>
                <p:nvPr/>
              </p:nvSpPr>
              <p:spPr>
                <a:xfrm>
                  <a:off x="5730664" y="400293"/>
                  <a:ext cx="1164800" cy="1382545"/>
                </a:xfrm>
                <a:custGeom>
                  <a:avLst/>
                  <a:gdLst>
                    <a:gd name="connsiteX0" fmla="*/ 0 w 993263"/>
                    <a:gd name="connsiteY0" fmla="*/ 59644 h 596441"/>
                    <a:gd name="connsiteX1" fmla="*/ 59644 w 993263"/>
                    <a:gd name="connsiteY1" fmla="*/ 0 h 596441"/>
                    <a:gd name="connsiteX2" fmla="*/ 933619 w 993263"/>
                    <a:gd name="connsiteY2" fmla="*/ 0 h 596441"/>
                    <a:gd name="connsiteX3" fmla="*/ 993263 w 993263"/>
                    <a:gd name="connsiteY3" fmla="*/ 59644 h 596441"/>
                    <a:gd name="connsiteX4" fmla="*/ 993263 w 993263"/>
                    <a:gd name="connsiteY4" fmla="*/ 536797 h 596441"/>
                    <a:gd name="connsiteX5" fmla="*/ 933619 w 993263"/>
                    <a:gd name="connsiteY5" fmla="*/ 596441 h 596441"/>
                    <a:gd name="connsiteX6" fmla="*/ 59644 w 993263"/>
                    <a:gd name="connsiteY6" fmla="*/ 596441 h 596441"/>
                    <a:gd name="connsiteX7" fmla="*/ 0 w 993263"/>
                    <a:gd name="connsiteY7" fmla="*/ 536797 h 596441"/>
                    <a:gd name="connsiteX8" fmla="*/ 0 w 993263"/>
                    <a:gd name="connsiteY8" fmla="*/ 59644 h 59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263" h="596441">
                      <a:moveTo>
                        <a:pt x="0" y="59644"/>
                      </a:moveTo>
                      <a:cubicBezTo>
                        <a:pt x="0" y="26704"/>
                        <a:pt x="26704" y="0"/>
                        <a:pt x="59644" y="0"/>
                      </a:cubicBezTo>
                      <a:lnTo>
                        <a:pt x="933619" y="0"/>
                      </a:lnTo>
                      <a:cubicBezTo>
                        <a:pt x="966559" y="0"/>
                        <a:pt x="993263" y="26704"/>
                        <a:pt x="993263" y="59644"/>
                      </a:cubicBezTo>
                      <a:lnTo>
                        <a:pt x="993263" y="536797"/>
                      </a:lnTo>
                      <a:cubicBezTo>
                        <a:pt x="993263" y="569737"/>
                        <a:pt x="966559" y="596441"/>
                        <a:pt x="933619" y="596441"/>
                      </a:cubicBezTo>
                      <a:lnTo>
                        <a:pt x="59644" y="596441"/>
                      </a:lnTo>
                      <a:cubicBezTo>
                        <a:pt x="26704" y="596441"/>
                        <a:pt x="0" y="569737"/>
                        <a:pt x="0" y="536797"/>
                      </a:cubicBezTo>
                      <a:lnTo>
                        <a:pt x="0" y="596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71120" rIns="71120" bIns="236914" numCol="1" spcCol="1270" anchor="t" anchorCtr="0">
                  <a:noAutofit/>
                </a:bodyPr>
                <a:lstStyle/>
                <a:p>
                  <a:pPr defTabSz="444500">
                    <a:lnSpc>
                      <a:spcPct val="90000"/>
                    </a:lnSpc>
                    <a:spcBef>
                      <a:spcPct val="0"/>
                    </a:spcBef>
                    <a:spcAft>
                      <a:spcPct val="35000"/>
                    </a:spcAft>
                  </a:pPr>
                  <a:r>
                    <a:rPr lang="fr-FR" sz="1400" dirty="0" err="1"/>
                    <a:t>Selection</a:t>
                  </a:r>
                  <a:r>
                    <a:rPr lang="fr-FR" sz="1400" dirty="0"/>
                    <a:t> (</a:t>
                  </a:r>
                  <a:r>
                    <a:rPr lang="fr-FR" sz="1400" dirty="0" err="1"/>
                    <a:t>refining</a:t>
                  </a:r>
                  <a:r>
                    <a:rPr lang="fr-FR" sz="1400" dirty="0"/>
                    <a:t>) </a:t>
                  </a:r>
                  <a:r>
                    <a:rPr lang="fr-FR" sz="1400" dirty="0" err="1"/>
                    <a:t>policy</a:t>
                  </a:r>
                  <a:r>
                    <a:rPr lang="fr-FR" sz="1400" dirty="0"/>
                    <a:t> options</a:t>
                  </a:r>
                </a:p>
                <a:p>
                  <a:pPr defTabSz="444500">
                    <a:lnSpc>
                      <a:spcPct val="90000"/>
                    </a:lnSpc>
                    <a:spcBef>
                      <a:spcPct val="0"/>
                    </a:spcBef>
                    <a:spcAft>
                      <a:spcPct val="35000"/>
                    </a:spcAft>
                  </a:pPr>
                  <a:r>
                    <a:rPr lang="fr-FR" sz="1400" dirty="0">
                      <a:solidFill>
                        <a:schemeClr val="accent4"/>
                      </a:solidFill>
                    </a:rPr>
                    <a:t>Sélection (affinée) d’options légales</a:t>
                  </a:r>
                </a:p>
              </p:txBody>
            </p:sp>
            <p:sp>
              <p:nvSpPr>
                <p:cNvPr id="27" name="Freeform 22">
                  <a:extLst>
                    <a:ext uri="{FF2B5EF4-FFF2-40B4-BE49-F238E27FC236}">
                      <a16:creationId xmlns:a16="http://schemas.microsoft.com/office/drawing/2014/main" id="{8FF93514-9CB7-46C6-BDA5-E40BDAA43747}"/>
                    </a:ext>
                  </a:extLst>
                </p:cNvPr>
                <p:cNvSpPr/>
                <p:nvPr/>
              </p:nvSpPr>
              <p:spPr>
                <a:xfrm rot="19409980">
                  <a:off x="7038099" y="648023"/>
                  <a:ext cx="436863" cy="198492"/>
                </a:xfrm>
                <a:custGeom>
                  <a:avLst/>
                  <a:gdLst>
                    <a:gd name="connsiteX0" fmla="*/ 0 w 332013"/>
                    <a:gd name="connsiteY0" fmla="*/ 49450 h 247252"/>
                    <a:gd name="connsiteX1" fmla="*/ 208387 w 332013"/>
                    <a:gd name="connsiteY1" fmla="*/ 49450 h 247252"/>
                    <a:gd name="connsiteX2" fmla="*/ 208387 w 332013"/>
                    <a:gd name="connsiteY2" fmla="*/ 0 h 247252"/>
                    <a:gd name="connsiteX3" fmla="*/ 332013 w 332013"/>
                    <a:gd name="connsiteY3" fmla="*/ 123626 h 247252"/>
                    <a:gd name="connsiteX4" fmla="*/ 208387 w 332013"/>
                    <a:gd name="connsiteY4" fmla="*/ 247252 h 247252"/>
                    <a:gd name="connsiteX5" fmla="*/ 208387 w 332013"/>
                    <a:gd name="connsiteY5" fmla="*/ 197802 h 247252"/>
                    <a:gd name="connsiteX6" fmla="*/ 0 w 332013"/>
                    <a:gd name="connsiteY6" fmla="*/ 197802 h 247252"/>
                    <a:gd name="connsiteX7" fmla="*/ 0 w 332013"/>
                    <a:gd name="connsiteY7" fmla="*/ 4945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013" h="247252">
                      <a:moveTo>
                        <a:pt x="0" y="49450"/>
                      </a:moveTo>
                      <a:lnTo>
                        <a:pt x="208387" y="49450"/>
                      </a:lnTo>
                      <a:lnTo>
                        <a:pt x="208387" y="0"/>
                      </a:lnTo>
                      <a:lnTo>
                        <a:pt x="332013" y="123626"/>
                      </a:lnTo>
                      <a:lnTo>
                        <a:pt x="208387" y="247252"/>
                      </a:lnTo>
                      <a:lnTo>
                        <a:pt x="208387" y="197802"/>
                      </a:lnTo>
                      <a:lnTo>
                        <a:pt x="0" y="197802"/>
                      </a:lnTo>
                      <a:lnTo>
                        <a:pt x="0" y="494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9450" rIns="74176" bIns="49450" numCol="1" spcCol="1270" anchor="ctr" anchorCtr="0">
                  <a:noAutofit/>
                </a:bodyPr>
                <a:lstStyle/>
                <a:p>
                  <a:pPr algn="ctr" defTabSz="444500">
                    <a:lnSpc>
                      <a:spcPct val="90000"/>
                    </a:lnSpc>
                    <a:spcBef>
                      <a:spcPct val="0"/>
                    </a:spcBef>
                    <a:spcAft>
                      <a:spcPct val="35000"/>
                    </a:spcAft>
                  </a:pPr>
                  <a:endParaRPr lang="fr-FR" sz="1000" dirty="0"/>
                </a:p>
              </p:txBody>
            </p:sp>
            <p:sp>
              <p:nvSpPr>
                <p:cNvPr id="28" name="Freeform 23">
                  <a:extLst>
                    <a:ext uri="{FF2B5EF4-FFF2-40B4-BE49-F238E27FC236}">
                      <a16:creationId xmlns:a16="http://schemas.microsoft.com/office/drawing/2014/main" id="{CDD8A925-94E2-43CD-BF68-A6C0DAD16466}"/>
                    </a:ext>
                  </a:extLst>
                </p:cNvPr>
                <p:cNvSpPr/>
                <p:nvPr/>
              </p:nvSpPr>
              <p:spPr>
                <a:xfrm>
                  <a:off x="7512620" y="1075104"/>
                  <a:ext cx="1888973" cy="849319"/>
                </a:xfrm>
                <a:custGeom>
                  <a:avLst/>
                  <a:gdLst>
                    <a:gd name="connsiteX0" fmla="*/ 0 w 993263"/>
                    <a:gd name="connsiteY0" fmla="*/ 59644 h 596441"/>
                    <a:gd name="connsiteX1" fmla="*/ 59644 w 993263"/>
                    <a:gd name="connsiteY1" fmla="*/ 0 h 596441"/>
                    <a:gd name="connsiteX2" fmla="*/ 933619 w 993263"/>
                    <a:gd name="connsiteY2" fmla="*/ 0 h 596441"/>
                    <a:gd name="connsiteX3" fmla="*/ 993263 w 993263"/>
                    <a:gd name="connsiteY3" fmla="*/ 59644 h 596441"/>
                    <a:gd name="connsiteX4" fmla="*/ 993263 w 993263"/>
                    <a:gd name="connsiteY4" fmla="*/ 536797 h 596441"/>
                    <a:gd name="connsiteX5" fmla="*/ 933619 w 993263"/>
                    <a:gd name="connsiteY5" fmla="*/ 596441 h 596441"/>
                    <a:gd name="connsiteX6" fmla="*/ 59644 w 993263"/>
                    <a:gd name="connsiteY6" fmla="*/ 596441 h 596441"/>
                    <a:gd name="connsiteX7" fmla="*/ 0 w 993263"/>
                    <a:gd name="connsiteY7" fmla="*/ 536797 h 596441"/>
                    <a:gd name="connsiteX8" fmla="*/ 0 w 993263"/>
                    <a:gd name="connsiteY8" fmla="*/ 59644 h 59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263" h="596441">
                      <a:moveTo>
                        <a:pt x="0" y="59644"/>
                      </a:moveTo>
                      <a:cubicBezTo>
                        <a:pt x="0" y="26704"/>
                        <a:pt x="26704" y="0"/>
                        <a:pt x="59644" y="0"/>
                      </a:cubicBezTo>
                      <a:lnTo>
                        <a:pt x="933619" y="0"/>
                      </a:lnTo>
                      <a:cubicBezTo>
                        <a:pt x="966559" y="0"/>
                        <a:pt x="993263" y="26704"/>
                        <a:pt x="993263" y="59644"/>
                      </a:cubicBezTo>
                      <a:lnTo>
                        <a:pt x="993263" y="536797"/>
                      </a:lnTo>
                      <a:cubicBezTo>
                        <a:pt x="993263" y="569737"/>
                        <a:pt x="966559" y="596441"/>
                        <a:pt x="933619" y="596441"/>
                      </a:cubicBezTo>
                      <a:lnTo>
                        <a:pt x="59644" y="596441"/>
                      </a:lnTo>
                      <a:cubicBezTo>
                        <a:pt x="26704" y="596441"/>
                        <a:pt x="0" y="569737"/>
                        <a:pt x="0" y="536797"/>
                      </a:cubicBezTo>
                      <a:lnTo>
                        <a:pt x="0" y="596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71120" rIns="71120" bIns="236914" numCol="1" spcCol="1270" anchor="t" anchorCtr="0">
                  <a:noAutofit/>
                </a:bodyPr>
                <a:lstStyle/>
                <a:p>
                  <a:pPr defTabSz="444500">
                    <a:lnSpc>
                      <a:spcPct val="90000"/>
                    </a:lnSpc>
                    <a:spcBef>
                      <a:spcPct val="0"/>
                    </a:spcBef>
                    <a:spcAft>
                      <a:spcPct val="35000"/>
                    </a:spcAft>
                  </a:pPr>
                  <a:r>
                    <a:rPr lang="fr-FR" sz="1400" dirty="0" err="1"/>
                    <a:t>Implementation</a:t>
                  </a:r>
                  <a:r>
                    <a:rPr lang="fr-FR" sz="1400" dirty="0"/>
                    <a:t> </a:t>
                  </a:r>
                  <a:r>
                    <a:rPr lang="fr-FR" sz="1400" dirty="0" err="1"/>
                    <a:t>recommendations</a:t>
                  </a:r>
                  <a:r>
                    <a:rPr lang="fr-FR" sz="1400" dirty="0"/>
                    <a:t> </a:t>
                  </a:r>
                  <a:r>
                    <a:rPr lang="fr-FR" sz="1400" dirty="0">
                      <a:solidFill>
                        <a:schemeClr val="accent4"/>
                      </a:solidFill>
                    </a:rPr>
                    <a:t>Recommandations sur la mise en œuvre</a:t>
                  </a:r>
                </a:p>
              </p:txBody>
            </p:sp>
          </p:grpSp>
          <p:sp>
            <p:nvSpPr>
              <p:cNvPr id="16" name="Freeform 23">
                <a:extLst>
                  <a:ext uri="{FF2B5EF4-FFF2-40B4-BE49-F238E27FC236}">
                    <a16:creationId xmlns:a16="http://schemas.microsoft.com/office/drawing/2014/main" id="{281C8F68-1CBD-498B-99FE-A852529FE312}"/>
                  </a:ext>
                </a:extLst>
              </p:cNvPr>
              <p:cNvSpPr/>
              <p:nvPr/>
            </p:nvSpPr>
            <p:spPr>
              <a:xfrm>
                <a:off x="9521053" y="3042742"/>
                <a:ext cx="2283015" cy="1132021"/>
              </a:xfrm>
              <a:custGeom>
                <a:avLst/>
                <a:gdLst>
                  <a:gd name="connsiteX0" fmla="*/ 0 w 1097034"/>
                  <a:gd name="connsiteY0" fmla="*/ 47520 h 475200"/>
                  <a:gd name="connsiteX1" fmla="*/ 47520 w 1097034"/>
                  <a:gd name="connsiteY1" fmla="*/ 0 h 475200"/>
                  <a:gd name="connsiteX2" fmla="*/ 1049514 w 1097034"/>
                  <a:gd name="connsiteY2" fmla="*/ 0 h 475200"/>
                  <a:gd name="connsiteX3" fmla="*/ 1097034 w 1097034"/>
                  <a:gd name="connsiteY3" fmla="*/ 47520 h 475200"/>
                  <a:gd name="connsiteX4" fmla="*/ 1097034 w 1097034"/>
                  <a:gd name="connsiteY4" fmla="*/ 427680 h 475200"/>
                  <a:gd name="connsiteX5" fmla="*/ 1049514 w 1097034"/>
                  <a:gd name="connsiteY5" fmla="*/ 475200 h 475200"/>
                  <a:gd name="connsiteX6" fmla="*/ 47520 w 1097034"/>
                  <a:gd name="connsiteY6" fmla="*/ 475200 h 475200"/>
                  <a:gd name="connsiteX7" fmla="*/ 0 w 1097034"/>
                  <a:gd name="connsiteY7" fmla="*/ 427680 h 475200"/>
                  <a:gd name="connsiteX8" fmla="*/ 0 w 1097034"/>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034" h="475200">
                    <a:moveTo>
                      <a:pt x="0" y="47520"/>
                    </a:moveTo>
                    <a:cubicBezTo>
                      <a:pt x="0" y="21275"/>
                      <a:pt x="21275" y="0"/>
                      <a:pt x="47520" y="0"/>
                    </a:cubicBezTo>
                    <a:lnTo>
                      <a:pt x="1049514" y="0"/>
                    </a:lnTo>
                    <a:cubicBezTo>
                      <a:pt x="1075759" y="0"/>
                      <a:pt x="1097034" y="21275"/>
                      <a:pt x="1097034" y="47520"/>
                    </a:cubicBezTo>
                    <a:lnTo>
                      <a:pt x="1097034" y="427680"/>
                    </a:lnTo>
                    <a:cubicBezTo>
                      <a:pt x="1097034" y="453925"/>
                      <a:pt x="1075759" y="475200"/>
                      <a:pt x="1049514"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71120" rIns="71120" bIns="196500" numCol="1" spcCol="1270" anchor="t" anchorCtr="0">
                <a:noAutofit/>
              </a:bodyPr>
              <a:lstStyle/>
              <a:p>
                <a:pPr defTabSz="444500">
                  <a:lnSpc>
                    <a:spcPct val="90000"/>
                  </a:lnSpc>
                  <a:spcBef>
                    <a:spcPct val="0"/>
                  </a:spcBef>
                  <a:spcAft>
                    <a:spcPct val="35000"/>
                  </a:spcAft>
                </a:pPr>
                <a:r>
                  <a:rPr lang="fr-FR" sz="1400" dirty="0"/>
                  <a:t>NNL/NG MH </a:t>
                </a:r>
                <a:r>
                  <a:rPr lang="fr-FR" sz="1400" dirty="0" err="1"/>
                  <a:t>strategy</a:t>
                </a:r>
                <a:r>
                  <a:rPr lang="fr-FR" sz="1400" dirty="0"/>
                  <a:t> and action plan</a:t>
                </a:r>
              </a:p>
              <a:p>
                <a:pPr defTabSz="444500">
                  <a:lnSpc>
                    <a:spcPct val="90000"/>
                  </a:lnSpc>
                  <a:spcBef>
                    <a:spcPct val="0"/>
                  </a:spcBef>
                  <a:spcAft>
                    <a:spcPct val="35000"/>
                  </a:spcAft>
                </a:pPr>
                <a:r>
                  <a:rPr lang="fr-FR" sz="1400" dirty="0">
                    <a:solidFill>
                      <a:schemeClr val="accent4"/>
                    </a:solidFill>
                  </a:rPr>
                  <a:t>Stratégie NNL/NG-HA et plan d'action</a:t>
                </a:r>
              </a:p>
            </p:txBody>
          </p:sp>
          <p:sp>
            <p:nvSpPr>
              <p:cNvPr id="18" name="Freeform 19">
                <a:extLst>
                  <a:ext uri="{FF2B5EF4-FFF2-40B4-BE49-F238E27FC236}">
                    <a16:creationId xmlns:a16="http://schemas.microsoft.com/office/drawing/2014/main" id="{FAE1B0F1-6F98-4F1B-B34A-D14AF3BB5E37}"/>
                  </a:ext>
                </a:extLst>
              </p:cNvPr>
              <p:cNvSpPr/>
              <p:nvPr/>
            </p:nvSpPr>
            <p:spPr>
              <a:xfrm rot="5400000">
                <a:off x="10426282" y="3982662"/>
                <a:ext cx="299944" cy="232145"/>
              </a:xfrm>
              <a:custGeom>
                <a:avLst/>
                <a:gdLst>
                  <a:gd name="connsiteX0" fmla="*/ 0 w 332013"/>
                  <a:gd name="connsiteY0" fmla="*/ 49450 h 247252"/>
                  <a:gd name="connsiteX1" fmla="*/ 208387 w 332013"/>
                  <a:gd name="connsiteY1" fmla="*/ 49450 h 247252"/>
                  <a:gd name="connsiteX2" fmla="*/ 208387 w 332013"/>
                  <a:gd name="connsiteY2" fmla="*/ 0 h 247252"/>
                  <a:gd name="connsiteX3" fmla="*/ 332013 w 332013"/>
                  <a:gd name="connsiteY3" fmla="*/ 123626 h 247252"/>
                  <a:gd name="connsiteX4" fmla="*/ 208387 w 332013"/>
                  <a:gd name="connsiteY4" fmla="*/ 247252 h 247252"/>
                  <a:gd name="connsiteX5" fmla="*/ 208387 w 332013"/>
                  <a:gd name="connsiteY5" fmla="*/ 197802 h 247252"/>
                  <a:gd name="connsiteX6" fmla="*/ 0 w 332013"/>
                  <a:gd name="connsiteY6" fmla="*/ 197802 h 247252"/>
                  <a:gd name="connsiteX7" fmla="*/ 0 w 332013"/>
                  <a:gd name="connsiteY7" fmla="*/ 4945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013" h="247252">
                    <a:moveTo>
                      <a:pt x="0" y="49450"/>
                    </a:moveTo>
                    <a:lnTo>
                      <a:pt x="208387" y="49450"/>
                    </a:lnTo>
                    <a:lnTo>
                      <a:pt x="208387" y="0"/>
                    </a:lnTo>
                    <a:lnTo>
                      <a:pt x="332013" y="123626"/>
                    </a:lnTo>
                    <a:lnTo>
                      <a:pt x="208387" y="247252"/>
                    </a:lnTo>
                    <a:lnTo>
                      <a:pt x="208387" y="197802"/>
                    </a:lnTo>
                    <a:lnTo>
                      <a:pt x="0" y="197802"/>
                    </a:lnTo>
                    <a:lnTo>
                      <a:pt x="0" y="494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49450" rIns="74176" bIns="49450" numCol="1" spcCol="1270" anchor="ctr" anchorCtr="0">
                <a:noAutofit/>
              </a:bodyPr>
              <a:lstStyle/>
              <a:p>
                <a:pPr algn="ctr" defTabSz="444500">
                  <a:lnSpc>
                    <a:spcPct val="90000"/>
                  </a:lnSpc>
                  <a:spcBef>
                    <a:spcPct val="0"/>
                  </a:spcBef>
                  <a:spcAft>
                    <a:spcPct val="35000"/>
                  </a:spcAft>
                </a:pPr>
                <a:endParaRPr lang="fr-FR" sz="1000" dirty="0"/>
              </a:p>
            </p:txBody>
          </p:sp>
        </p:grpSp>
      </p:grpSp>
    </p:spTree>
    <p:extLst>
      <p:ext uri="{BB962C8B-B14F-4D97-AF65-F5344CB8AC3E}">
        <p14:creationId xmlns:p14="http://schemas.microsoft.com/office/powerpoint/2010/main" val="39045059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CEA59B8-3951-41CC-8876-CAA9FD286DDB}"/>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r>
              <a:rPr lang="en-GB" sz="3200" b="1" dirty="0">
                <a:latin typeface="+mn-lt"/>
              </a:rPr>
              <a:t>Component 2 – Planning and measurement tools</a:t>
            </a:r>
          </a:p>
        </p:txBody>
      </p:sp>
      <p:sp>
        <p:nvSpPr>
          <p:cNvPr id="47" name="Content Placeholder 5">
            <a:extLst>
              <a:ext uri="{FF2B5EF4-FFF2-40B4-BE49-F238E27FC236}">
                <a16:creationId xmlns:a16="http://schemas.microsoft.com/office/drawing/2014/main" id="{3256740A-0076-40BD-886F-BA26F0023483}"/>
              </a:ext>
            </a:extLst>
          </p:cNvPr>
          <p:cNvSpPr txBox="1">
            <a:spLocks/>
          </p:cNvSpPr>
          <p:nvPr/>
        </p:nvSpPr>
        <p:spPr>
          <a:xfrm>
            <a:off x="288755" y="926432"/>
            <a:ext cx="5049863" cy="54189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i="1" dirty="0"/>
              <a:t>Objective 2.</a:t>
            </a:r>
            <a:r>
              <a:rPr lang="en-GB" sz="2000" dirty="0"/>
              <a:t> Create the enabling conditions for development projects to achieve no net loss of biodiversity by: supporting national planning processes; identifying relevant biodiversity metrics; and developing and implementing baseline and monitoring survey methodology.</a:t>
            </a:r>
          </a:p>
          <a:p>
            <a:pPr marL="0" indent="0">
              <a:buNone/>
            </a:pPr>
            <a:r>
              <a:rPr lang="en-GB" sz="2000" i="1" dirty="0"/>
              <a:t>Progress</a:t>
            </a:r>
          </a:p>
          <a:p>
            <a:r>
              <a:rPr lang="en-GB" sz="2000" dirty="0"/>
              <a:t>Data gap analyses completed in all 4 countries: 3,000 databases in Mozambique, 300 in Guinea, 112 in Madagascar</a:t>
            </a:r>
          </a:p>
          <a:p>
            <a:r>
              <a:rPr lang="en-GB" sz="2000" dirty="0"/>
              <a:t>Assuring long term data access is a question</a:t>
            </a:r>
          </a:p>
          <a:p>
            <a:r>
              <a:rPr lang="en-GB" sz="2000" dirty="0"/>
              <a:t>Spatial planning and habitat quality analysis almost complete in Uganda; underway in other countries</a:t>
            </a:r>
          </a:p>
          <a:p>
            <a:r>
              <a:rPr lang="en-GB" sz="2000" dirty="0"/>
              <a:t>National Key Biodiversity Area identification in Uganda</a:t>
            </a:r>
          </a:p>
        </p:txBody>
      </p:sp>
      <p:pic>
        <p:nvPicPr>
          <p:cNvPr id="12" name="Content Placeholder 4">
            <a:extLst>
              <a:ext uri="{FF2B5EF4-FFF2-40B4-BE49-F238E27FC236}">
                <a16:creationId xmlns:a16="http://schemas.microsoft.com/office/drawing/2014/main" id="{DEE02AE1-FAE9-47C8-B7FC-76EDA6371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7937" y="926432"/>
            <a:ext cx="2847040" cy="3960461"/>
          </a:xfrm>
          <a:prstGeom prst="rect">
            <a:avLst/>
          </a:prstGeom>
          <a:ln w="25400">
            <a:solidFill>
              <a:srgbClr val="006600"/>
            </a:solidFill>
          </a:ln>
        </p:spPr>
      </p:pic>
      <p:pic>
        <p:nvPicPr>
          <p:cNvPr id="7" name="Google Shape;136;p19"/>
          <p:cNvPicPr preferRelativeResize="0"/>
          <p:nvPr/>
        </p:nvPicPr>
        <p:blipFill rotWithShape="1">
          <a:blip r:embed="rId4">
            <a:alphaModFix/>
          </a:blip>
          <a:srcRect/>
          <a:stretch/>
        </p:blipFill>
        <p:spPr>
          <a:xfrm>
            <a:off x="6079230" y="1777725"/>
            <a:ext cx="3159709" cy="4786577"/>
          </a:xfrm>
          <a:prstGeom prst="rect">
            <a:avLst/>
          </a:prstGeom>
          <a:noFill/>
          <a:ln>
            <a:noFill/>
          </a:ln>
        </p:spPr>
      </p:pic>
      <p:sp>
        <p:nvSpPr>
          <p:cNvPr id="8" name="Google Shape;137;p19"/>
          <p:cNvSpPr txBox="1"/>
          <p:nvPr/>
        </p:nvSpPr>
        <p:spPr>
          <a:xfrm>
            <a:off x="7760115" y="5635872"/>
            <a:ext cx="147882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err="1">
                <a:solidFill>
                  <a:schemeClr val="lt1"/>
                </a:solidFill>
                <a:latin typeface="Calibri"/>
                <a:ea typeface="Calibri"/>
                <a:cs typeface="Calibri"/>
                <a:sym typeface="Calibri"/>
              </a:rPr>
              <a:t>Lötter</a:t>
            </a:r>
            <a:r>
              <a:rPr lang="en-US" sz="1800" b="0" i="0" u="none" strike="noStrike" cap="none" dirty="0">
                <a:solidFill>
                  <a:schemeClr val="lt1"/>
                </a:solidFill>
                <a:latin typeface="Calibri"/>
                <a:ea typeface="Calibri"/>
                <a:cs typeface="Calibri"/>
                <a:sym typeface="Calibri"/>
              </a:rPr>
              <a:t> et al. (In Prep)</a:t>
            </a:r>
            <a:endParaRPr dirty="0"/>
          </a:p>
        </p:txBody>
      </p:sp>
    </p:spTree>
    <p:extLst>
      <p:ext uri="{BB962C8B-B14F-4D97-AF65-F5344CB8AC3E}">
        <p14:creationId xmlns:p14="http://schemas.microsoft.com/office/powerpoint/2010/main" val="3952387511"/>
      </p:ext>
    </p:extLst>
  </p:cSld>
  <p:clrMapOvr>
    <a:masterClrMapping/>
  </p:clrMapOvr>
  <p:transition/>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3882</TotalTime>
  <Words>1377</Words>
  <Application>Microsoft Office PowerPoint</Application>
  <PresentationFormat>Widescreen</PresentationFormat>
  <Paragraphs>187</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Garamond</vt:lpstr>
      <vt:lpstr>Times New Roman</vt:lpstr>
      <vt:lpstr>Wingdings</vt:lpstr>
      <vt:lpstr>1_Conception personnalisée</vt:lpstr>
      <vt:lpstr>2_Conception personnalisée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COMBO Project – Annual Report 2016</dc:title>
  <dc:creator>Hugo Rainey</dc:creator>
  <cp:lastModifiedBy>Rainey, Hugo</cp:lastModifiedBy>
  <cp:revision>1270</cp:revision>
  <dcterms:created xsi:type="dcterms:W3CDTF">2017-02-28T16:55:13Z</dcterms:created>
  <dcterms:modified xsi:type="dcterms:W3CDTF">2020-02-17T17:09:28Z</dcterms:modified>
</cp:coreProperties>
</file>